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79" r:id="rId5"/>
    <p:sldId id="282" r:id="rId6"/>
    <p:sldId id="262" r:id="rId7"/>
    <p:sldId id="258" r:id="rId8"/>
    <p:sldId id="259" r:id="rId9"/>
    <p:sldId id="260" r:id="rId10"/>
    <p:sldId id="264" r:id="rId11"/>
    <p:sldId id="271" r:id="rId12"/>
    <p:sldId id="268" r:id="rId13"/>
    <p:sldId id="270" r:id="rId14"/>
    <p:sldId id="272" r:id="rId15"/>
    <p:sldId id="275" r:id="rId16"/>
    <p:sldId id="276" r:id="rId17"/>
    <p:sldId id="277" r:id="rId18"/>
    <p:sldId id="273" r:id="rId19"/>
    <p:sldId id="274" r:id="rId20"/>
    <p:sldId id="280" r:id="rId21"/>
    <p:sldId id="267" r:id="rId22"/>
    <p:sldId id="316" r:id="rId23"/>
    <p:sldId id="278" r:id="rId24"/>
    <p:sldId id="281" r:id="rId25"/>
    <p:sldId id="265" r:id="rId26"/>
    <p:sldId id="283" r:id="rId27"/>
    <p:sldId id="284" r:id="rId28"/>
    <p:sldId id="291" r:id="rId29"/>
    <p:sldId id="285" r:id="rId30"/>
    <p:sldId id="266" r:id="rId31"/>
    <p:sldId id="288" r:id="rId32"/>
    <p:sldId id="293" r:id="rId33"/>
    <p:sldId id="286" r:id="rId34"/>
    <p:sldId id="290" r:id="rId35"/>
    <p:sldId id="292" r:id="rId36"/>
    <p:sldId id="295" r:id="rId37"/>
    <p:sldId id="297" r:id="rId38"/>
    <p:sldId id="298" r:id="rId39"/>
    <p:sldId id="299" r:id="rId40"/>
    <p:sldId id="296" r:id="rId41"/>
    <p:sldId id="317" r:id="rId42"/>
    <p:sldId id="302" r:id="rId43"/>
    <p:sldId id="304" r:id="rId44"/>
    <p:sldId id="287" r:id="rId45"/>
    <p:sldId id="300" r:id="rId46"/>
    <p:sldId id="303" r:id="rId47"/>
    <p:sldId id="305" r:id="rId48"/>
    <p:sldId id="306" r:id="rId49"/>
    <p:sldId id="307" r:id="rId50"/>
    <p:sldId id="308" r:id="rId51"/>
    <p:sldId id="309" r:id="rId52"/>
    <p:sldId id="310" r:id="rId53"/>
    <p:sldId id="312" r:id="rId54"/>
    <p:sldId id="311" r:id="rId55"/>
    <p:sldId id="313" r:id="rId56"/>
    <p:sldId id="314" r:id="rId57"/>
    <p:sldId id="315" r:id="rId5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49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8440C3-320E-40BC-9631-445124EF5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B71DBA-C274-4DC5-AA8C-F51A3D367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B99093-F221-4839-B62B-B58F9907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93D069-F038-4EAE-89C4-4BD384305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7EFF31-6C01-449F-A960-981299A1E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029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1307B7-6074-45C7-8F93-1A4A85E7B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BD14C8-2202-4F89-B490-B5975C4CA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2A992E-7F96-4C7F-8AC2-06806731D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4E9BFA-2C78-422A-9C58-1DCD57A97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5CB7AB-2370-4B63-8B57-A3E6261EB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918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E208D4D-FD04-46B9-9BEB-3A362796BF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4B025C-C57A-4A42-B2B5-A240102AA6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1E8061-EF07-4F55-996E-E3514C96E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69516-F5E1-451F-B198-442259C0B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FED8BF-7A3C-4244-B3A5-996F34B1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796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7D137-FE32-404B-B05B-6DAC684EF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B3ADA6-57C9-4B8B-AB57-05C4DDC78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A9E4F0-2656-486A-8935-88795429D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893A73-5CD9-4D9A-B880-1D947023A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07E703-9887-4596-9C90-F31C19CB3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764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D4C48-3916-4830-AE6A-92FD99015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1FDD34-CFDD-4971-A57C-253E22EF7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BAB3DD-68E9-4637-85C4-C21734161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208302-E188-4A40-9C59-A9A769A6B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8D13E1-C838-482E-BE70-1CD8C2DA0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0698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3E1374-8F95-468B-9B28-1DEC00276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3C9F8-CF02-440A-9ACB-08D460C2F2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1638AB-9F09-4971-9518-0589462F4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AD91BE-7077-4B43-BC5B-36BBD32A3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7BC0EC-3A05-476D-B416-A7D0A31A6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F87514-2213-4F24-B031-CF7ACFEC3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749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C35D35-9A00-43B9-9B68-820BEF106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3ABA8-7E35-4D89-990C-04206B9D3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260FAA-2C18-4C25-B07F-98D4812EC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5948CC-C44F-4050-8A57-E58C7F827C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ECDF259-ACEC-46B5-8765-B77A799DF1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88EB4AD-9041-469D-8DF2-B5CA95227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A95A10-9873-4143-8A9F-1A0A27729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A26609-2685-4AC8-B746-3EC7AD8D6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609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037BDC-CC15-46A0-AC9F-B49EF3891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7436E64-03E5-4950-9492-4C63E300D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A6CFF1C-5568-40B6-8A4A-0FAFD0041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1E0F43A-C208-4FF8-BA77-08FD2F025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260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90525EA-31FE-4C43-B63D-8C8D9A871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0B02B2-0CEC-411F-938E-B95E83A1D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6EEF61-E8A0-4B29-90CC-76B4E6A2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942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E9FC5-CE59-42E4-9D0A-97341877F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E733D6-291A-4983-BC2B-907E7657A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B5F060-8E3F-491B-92A4-502DB1C9B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9BA692-8B3E-422F-AF01-2737876B7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55E9DA-9FFC-4778-AC6B-2581BB9A8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73521E-92CF-4B79-BB4F-C84113635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63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A41064-E190-46E4-982B-7B5824DDC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059D0D-2170-4724-B614-F6E273FFB3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18BEE2-1120-4C6C-B9DA-2160167F1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914851-2C2D-4EBD-BBF4-B5DA2055F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FF45F0-0F28-408A-8FF9-5F33178B7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A946A7-5A1A-4351-AA56-21CBFC212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6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7934AF8-2FB0-41E7-9EA4-D2B88974D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D1317B-D03A-472E-8F92-14ED596F7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692242-98BA-4C22-BB37-87E8CF3692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8C8DE-4186-4129-AD44-06EB09C933A6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D7CA57-BBC1-4206-89D9-AEA0E739D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A3747D-E43F-4FFC-96A7-CC4A3A9950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E1CDA-1304-40B9-8254-1C4E9D0C15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172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ko-kr/windows/%EB%82%B4%EA%B0%80-%EC%8B%A4%ED%96%89-%EC%A4%91%EC%9D%B8-windows-%EC%9A%B4%EC%98%81-%EC%B2%B4%EC%A0%9C-%EB%B2%84%EC%A0%84%EC%9D%80-%EB%AC%B4%EC%97%87%EC%9D%B8%EA%B0%80%EC%9A%94-628bec99-476a-2c13-5296-9dd081cdd808#WindowsVersion=Windows_1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products/docker-desktop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ko-kr/windows/wsl/tutorials/wsl-container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00/hell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문서 3">
            <a:extLst>
              <a:ext uri="{FF2B5EF4-FFF2-40B4-BE49-F238E27FC236}">
                <a16:creationId xmlns:a16="http://schemas.microsoft.com/office/drawing/2014/main" id="{4DBA5489-9437-4777-9C90-58247AFE4D1F}"/>
              </a:ext>
            </a:extLst>
          </p:cNvPr>
          <p:cNvSpPr/>
          <p:nvPr/>
        </p:nvSpPr>
        <p:spPr>
          <a:xfrm>
            <a:off x="0" y="0"/>
            <a:ext cx="12192000" cy="434340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36B355-7890-40CF-A04D-B2B72F90E5BE}"/>
              </a:ext>
            </a:extLst>
          </p:cNvPr>
          <p:cNvSpPr txBox="1"/>
          <p:nvPr/>
        </p:nvSpPr>
        <p:spPr>
          <a:xfrm>
            <a:off x="10303663" y="3604736"/>
            <a:ext cx="188833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200" dirty="0"/>
              <a:t>Docker</a:t>
            </a:r>
            <a:endParaRPr lang="ko-KR" altLang="en-US" sz="4200" dirty="0"/>
          </a:p>
        </p:txBody>
      </p:sp>
    </p:spTree>
    <p:extLst>
      <p:ext uri="{BB962C8B-B14F-4D97-AF65-F5344CB8AC3E}">
        <p14:creationId xmlns:p14="http://schemas.microsoft.com/office/powerpoint/2010/main" val="3300492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문서 3">
            <a:extLst>
              <a:ext uri="{FF2B5EF4-FFF2-40B4-BE49-F238E27FC236}">
                <a16:creationId xmlns:a16="http://schemas.microsoft.com/office/drawing/2014/main" id="{4DBA5489-9437-4777-9C90-58247AFE4D1F}"/>
              </a:ext>
            </a:extLst>
          </p:cNvPr>
          <p:cNvSpPr/>
          <p:nvPr/>
        </p:nvSpPr>
        <p:spPr>
          <a:xfrm>
            <a:off x="0" y="0"/>
            <a:ext cx="12192000" cy="434340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36B355-7890-40CF-A04D-B2B72F90E5BE}"/>
              </a:ext>
            </a:extLst>
          </p:cNvPr>
          <p:cNvSpPr txBox="1"/>
          <p:nvPr/>
        </p:nvSpPr>
        <p:spPr>
          <a:xfrm>
            <a:off x="9142463" y="3604736"/>
            <a:ext cx="315471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200"/>
              <a:t>Docker</a:t>
            </a:r>
            <a:r>
              <a:rPr lang="ko-KR" altLang="en-US" sz="4200" dirty="0"/>
              <a:t> 설치</a:t>
            </a:r>
          </a:p>
        </p:txBody>
      </p:sp>
    </p:spTree>
    <p:extLst>
      <p:ext uri="{BB962C8B-B14F-4D97-AF65-F5344CB8AC3E}">
        <p14:creationId xmlns:p14="http://schemas.microsoft.com/office/powerpoint/2010/main" val="4098827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용어 정리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D7861F9-DA9A-4D2F-B4C4-9AE4367D6EF6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5800C08F-6DAB-41D7-A4E7-2FA2E43641DF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57927D12-407E-4AB5-BF87-C8E2A50CFBA0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5FB852B-6C80-4344-BAC0-8464E6965A56}"/>
                </a:ext>
              </a:extLst>
            </p:cNvPr>
            <p:cNvSpPr txBox="1"/>
            <p:nvPr/>
          </p:nvSpPr>
          <p:spPr>
            <a:xfrm>
              <a:off x="2857650" y="1352851"/>
              <a:ext cx="13195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Hyper-V</a:t>
              </a:r>
              <a:endParaRPr lang="ko-KR" altLang="en-US" sz="24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C523466-3EA3-4DDA-8611-6970D176CF13}"/>
              </a:ext>
            </a:extLst>
          </p:cNvPr>
          <p:cNvGrpSpPr/>
          <p:nvPr/>
        </p:nvGrpSpPr>
        <p:grpSpPr>
          <a:xfrm>
            <a:off x="2963721" y="1705241"/>
            <a:ext cx="6397771" cy="307777"/>
            <a:chOff x="2937986" y="1742496"/>
            <a:chExt cx="6397771" cy="307777"/>
          </a:xfrm>
        </p:grpSpPr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F2D3F134-CF99-46D1-B954-4E1E82B2BE21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0A1954C-4B38-4379-A7B5-669D8B69B723}"/>
                </a:ext>
              </a:extLst>
            </p:cNvPr>
            <p:cNvSpPr txBox="1"/>
            <p:nvPr/>
          </p:nvSpPr>
          <p:spPr>
            <a:xfrm>
              <a:off x="3139830" y="1742496"/>
              <a:ext cx="61959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윈도우 운영체제에 리눅스와 같은 가상의 운영체제를 실행 할 수 있는 기능</a:t>
              </a:r>
              <a:endParaRPr lang="en-US" altLang="ko-KR" sz="14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3C055068-98B1-462E-BC1F-3F1FBF96A718}"/>
              </a:ext>
            </a:extLst>
          </p:cNvPr>
          <p:cNvGrpSpPr/>
          <p:nvPr/>
        </p:nvGrpSpPr>
        <p:grpSpPr>
          <a:xfrm>
            <a:off x="2963721" y="3239091"/>
            <a:ext cx="6809743" cy="307777"/>
            <a:chOff x="2937986" y="1742496"/>
            <a:chExt cx="6809743" cy="307777"/>
          </a:xfrm>
        </p:grpSpPr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F0EAE5DC-64AB-4064-B2AB-1201CD4F1402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52AA5B6-9A9D-48DD-A4AF-656D3F8B5E36}"/>
                </a:ext>
              </a:extLst>
            </p:cNvPr>
            <p:cNvSpPr txBox="1"/>
            <p:nvPr/>
          </p:nvSpPr>
          <p:spPr>
            <a:xfrm>
              <a:off x="3139830" y="1742496"/>
              <a:ext cx="66078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윈도우에서 리눅스 가상환경에 접속하여 다루는 </a:t>
              </a:r>
              <a:r>
                <a:rPr lang="en-US" altLang="ko-KR" sz="1400" dirty="0"/>
                <a:t>CLI </a:t>
              </a:r>
              <a:r>
                <a:rPr lang="ko-KR" altLang="en-US" sz="1400" dirty="0"/>
                <a:t>모드를 제공하는 프로그램</a:t>
              </a:r>
              <a:endParaRPr lang="en-US" altLang="ko-KR" sz="1400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8B2DF82-D28F-4A2A-A82E-9E5F0380A76D}"/>
              </a:ext>
            </a:extLst>
          </p:cNvPr>
          <p:cNvGrpSpPr/>
          <p:nvPr/>
        </p:nvGrpSpPr>
        <p:grpSpPr>
          <a:xfrm>
            <a:off x="2388093" y="2479020"/>
            <a:ext cx="7998780" cy="550377"/>
            <a:chOff x="2237173" y="1331650"/>
            <a:chExt cx="7998780" cy="550377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FC4ADA43-4655-4767-B2EE-D205B4AA85AF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2.</a:t>
              </a:r>
              <a:endParaRPr lang="ko-KR" altLang="en-US" dirty="0"/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12AC8FD-048D-4D9B-A9BA-0178371BAEDA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F2EDA03-CF68-4F14-B1CC-A7112735A15F}"/>
                </a:ext>
              </a:extLst>
            </p:cNvPr>
            <p:cNvSpPr txBox="1"/>
            <p:nvPr/>
          </p:nvSpPr>
          <p:spPr>
            <a:xfrm>
              <a:off x="2857650" y="1352851"/>
              <a:ext cx="7922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WSL</a:t>
              </a:r>
              <a:endParaRPr lang="ko-KR" altLang="en-US" sz="2400" dirty="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7177B66-2EEA-4116-B820-DDE488645FB4}"/>
              </a:ext>
            </a:extLst>
          </p:cNvPr>
          <p:cNvGrpSpPr/>
          <p:nvPr/>
        </p:nvGrpSpPr>
        <p:grpSpPr>
          <a:xfrm>
            <a:off x="2963721" y="2093361"/>
            <a:ext cx="6426753" cy="307777"/>
            <a:chOff x="2937986" y="1742496"/>
            <a:chExt cx="6426753" cy="307777"/>
          </a:xfrm>
        </p:grpSpPr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E0D76247-910F-44A3-9FB3-6CE864279A8E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11692A0-2DD8-4B52-8789-CD2A62EA7BF2}"/>
                </a:ext>
              </a:extLst>
            </p:cNvPr>
            <p:cNvSpPr txBox="1"/>
            <p:nvPr/>
          </p:nvSpPr>
          <p:spPr>
            <a:xfrm>
              <a:off x="3139830" y="1742496"/>
              <a:ext cx="62249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윈도우 </a:t>
              </a:r>
              <a:r>
                <a:rPr lang="en-US" altLang="ko-KR" sz="1400" dirty="0"/>
                <a:t>10 </a:t>
              </a:r>
              <a:r>
                <a:rPr lang="en-US" altLang="ko-KR" sz="1400" dirty="0" err="1"/>
                <a:t>EnterPrise</a:t>
              </a:r>
              <a:r>
                <a:rPr lang="en-US" altLang="ko-KR" sz="1400" dirty="0"/>
                <a:t> </a:t>
              </a:r>
              <a:r>
                <a:rPr lang="ko-KR" altLang="en-US" sz="1400" dirty="0"/>
                <a:t>버전 이상만 사용이 가능하다</a:t>
              </a:r>
              <a:r>
                <a:rPr lang="en-US" altLang="ko-KR" sz="1400" dirty="0"/>
                <a:t>. [Home </a:t>
              </a:r>
              <a:r>
                <a:rPr lang="ko-KR" altLang="en-US" sz="1400" dirty="0"/>
                <a:t>버전 사용 불가</a:t>
              </a:r>
              <a:r>
                <a:rPr lang="en-US" altLang="ko-KR" sz="1400" dirty="0"/>
                <a:t>]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F5E9B22-CD40-4BFE-8CD1-E1D5C712424F}"/>
              </a:ext>
            </a:extLst>
          </p:cNvPr>
          <p:cNvGrpSpPr/>
          <p:nvPr/>
        </p:nvGrpSpPr>
        <p:grpSpPr>
          <a:xfrm>
            <a:off x="2963721" y="3787593"/>
            <a:ext cx="6630014" cy="1384995"/>
            <a:chOff x="2963721" y="4257118"/>
            <a:chExt cx="6630014" cy="1384995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A17659A7-DADD-405F-A523-0B0E45CB6BE5}"/>
                </a:ext>
              </a:extLst>
            </p:cNvPr>
            <p:cNvGrpSpPr/>
            <p:nvPr/>
          </p:nvGrpSpPr>
          <p:grpSpPr>
            <a:xfrm>
              <a:off x="2963721" y="4257118"/>
              <a:ext cx="6630014" cy="1384995"/>
              <a:chOff x="2937986" y="1742496"/>
              <a:chExt cx="6630014" cy="1384995"/>
            </a:xfrm>
          </p:grpSpPr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60A8E45F-8B99-4BD4-8900-D682B8968156}"/>
                  </a:ext>
                </a:extLst>
              </p:cNvPr>
              <p:cNvSpPr/>
              <p:nvPr/>
            </p:nvSpPr>
            <p:spPr>
              <a:xfrm rot="5400000">
                <a:off x="2928124" y="1786507"/>
                <a:ext cx="221568" cy="201844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05B18F5-710A-47ED-BDD3-E6F0738FF671}"/>
                  </a:ext>
                </a:extLst>
              </p:cNvPr>
              <p:cNvSpPr txBox="1"/>
              <p:nvPr/>
            </p:nvSpPr>
            <p:spPr>
              <a:xfrm>
                <a:off x="3139830" y="1742496"/>
                <a:ext cx="6428170" cy="138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/>
                  <a:t>WSL1: windows</a:t>
                </a:r>
                <a:r>
                  <a:rPr lang="ko-KR" altLang="en-US" sz="1400" dirty="0"/>
                  <a:t>의 </a:t>
                </a:r>
                <a:r>
                  <a:rPr lang="en-US" altLang="ko-KR" sz="1400" dirty="0"/>
                  <a:t>NT Kernel </a:t>
                </a:r>
                <a:r>
                  <a:rPr lang="ko-KR" altLang="en-US" sz="1400" dirty="0"/>
                  <a:t>위에 </a:t>
                </a:r>
                <a:r>
                  <a:rPr lang="en-US" altLang="ko-KR" sz="1400" dirty="0"/>
                  <a:t>WSL</a:t>
                </a:r>
                <a:r>
                  <a:rPr lang="ko-KR" altLang="en-US" sz="1400" dirty="0"/>
                  <a:t>을 올려 돌리는 방식</a:t>
                </a:r>
                <a:endParaRPr lang="en-US" altLang="ko-KR" sz="1400" dirty="0"/>
              </a:p>
              <a:p>
                <a:r>
                  <a:rPr lang="en-US" altLang="ko-KR" sz="1400" dirty="0"/>
                  <a:t>[Window NT:</a:t>
                </a:r>
                <a:r>
                  <a:rPr lang="ko-KR" altLang="en-US" sz="1400" dirty="0"/>
                  <a:t> 마이크로소프트가 개발한 운영체제의 커널 또는 </a:t>
                </a:r>
                <a:endParaRPr lang="en-US" altLang="ko-KR" sz="1400" dirty="0"/>
              </a:p>
              <a:p>
                <a:r>
                  <a:rPr lang="en-US" altLang="ko-KR" sz="1400" dirty="0"/>
                  <a:t> </a:t>
                </a:r>
                <a:r>
                  <a:rPr lang="ko-KR" altLang="en-US" sz="1400" dirty="0"/>
                  <a:t>그 커널을 기반으로 만든 제품군을 가리키는 명칭</a:t>
                </a:r>
                <a:r>
                  <a:rPr lang="en-US" altLang="ko-KR" sz="1400" dirty="0"/>
                  <a:t>]</a:t>
                </a:r>
              </a:p>
              <a:p>
                <a:endParaRPr lang="en-US" altLang="ko-KR" sz="1400" dirty="0"/>
              </a:p>
              <a:p>
                <a:r>
                  <a:rPr lang="en-US" altLang="ko-KR" sz="1400" dirty="0"/>
                  <a:t>WSL2: </a:t>
                </a:r>
                <a:r>
                  <a:rPr lang="ko-KR" altLang="en-US" sz="1400" dirty="0"/>
                  <a:t> </a:t>
                </a:r>
                <a:r>
                  <a:rPr lang="en-US" altLang="ko-KR" sz="1400" dirty="0"/>
                  <a:t>Hypervisor </a:t>
                </a:r>
                <a:r>
                  <a:rPr lang="ko-KR" altLang="en-US" sz="1400" dirty="0"/>
                  <a:t>위에 윈도우 </a:t>
                </a:r>
                <a:r>
                  <a:rPr lang="en-US" altLang="ko-KR" sz="1400" dirty="0"/>
                  <a:t>NT </a:t>
                </a:r>
                <a:r>
                  <a:rPr lang="ko-KR" altLang="en-US" sz="1400" dirty="0"/>
                  <a:t>커널과 리눅스 커널을 병렬적 올리는 방식</a:t>
                </a:r>
                <a:endParaRPr lang="en-US" altLang="ko-KR" sz="1400" dirty="0"/>
              </a:p>
              <a:p>
                <a:r>
                  <a:rPr lang="en-US" altLang="ko-KR" sz="1400" dirty="0"/>
                  <a:t>[※ </a:t>
                </a:r>
                <a:r>
                  <a:rPr lang="ko-KR" altLang="en-US" sz="1400" dirty="0"/>
                  <a:t>이 버전으로 작업할 예정</a:t>
                </a:r>
                <a:r>
                  <a:rPr lang="en-US" altLang="ko-KR" sz="1400" dirty="0"/>
                  <a:t>]</a:t>
                </a:r>
              </a:p>
            </p:txBody>
          </p:sp>
        </p:grpSp>
        <p:sp>
          <p:nvSpPr>
            <p:cNvPr id="38" name="이등변 삼각형 37">
              <a:extLst>
                <a:ext uri="{FF2B5EF4-FFF2-40B4-BE49-F238E27FC236}">
                  <a16:creationId xmlns:a16="http://schemas.microsoft.com/office/drawing/2014/main" id="{E4B91F6E-6D5F-468E-86DE-B7A296412E69}"/>
                </a:ext>
              </a:extLst>
            </p:cNvPr>
            <p:cNvSpPr/>
            <p:nvPr/>
          </p:nvSpPr>
          <p:spPr>
            <a:xfrm rot="5400000">
              <a:off x="2953859" y="5144632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A1513B63-2E60-A6F5-D7E6-CF4D552DC366}"/>
              </a:ext>
            </a:extLst>
          </p:cNvPr>
          <p:cNvGrpSpPr/>
          <p:nvPr/>
        </p:nvGrpSpPr>
        <p:grpSpPr>
          <a:xfrm>
            <a:off x="2388093" y="5155993"/>
            <a:ext cx="7998780" cy="550377"/>
            <a:chOff x="2237173" y="1331650"/>
            <a:chExt cx="7998780" cy="550377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3345B03E-15B3-6E6B-33C7-3BF47A093D56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3.</a:t>
              </a:r>
              <a:endParaRPr lang="ko-KR" altLang="en-US" dirty="0"/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4A656B8D-C6E7-0D0C-98C9-EB5B6F3A966D}"/>
                </a:ext>
              </a:extLst>
            </p:cNvPr>
            <p:cNvCxnSpPr>
              <a:cxnSpLocks/>
              <a:stCxn id="40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EA8A5FF-86FF-7E28-9E4B-5BE45FE9D498}"/>
                </a:ext>
              </a:extLst>
            </p:cNvPr>
            <p:cNvSpPr txBox="1"/>
            <p:nvPr/>
          </p:nvSpPr>
          <p:spPr>
            <a:xfrm>
              <a:off x="2857650" y="1352851"/>
              <a:ext cx="23319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/>
                <a:t>DockerDeskTop</a:t>
              </a:r>
              <a:endParaRPr lang="ko-KR" altLang="en-US" sz="2400" dirty="0"/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E8018DE-F436-84C0-0656-A52C5AD83027}"/>
              </a:ext>
            </a:extLst>
          </p:cNvPr>
          <p:cNvGrpSpPr/>
          <p:nvPr/>
        </p:nvGrpSpPr>
        <p:grpSpPr>
          <a:xfrm>
            <a:off x="2963721" y="5928014"/>
            <a:ext cx="8290918" cy="954107"/>
            <a:chOff x="2937986" y="1742496"/>
            <a:chExt cx="8290918" cy="954107"/>
          </a:xfrm>
        </p:grpSpPr>
        <p:sp>
          <p:nvSpPr>
            <p:cNvPr id="44" name="이등변 삼각형 43">
              <a:extLst>
                <a:ext uri="{FF2B5EF4-FFF2-40B4-BE49-F238E27FC236}">
                  <a16:creationId xmlns:a16="http://schemas.microsoft.com/office/drawing/2014/main" id="{405BFF71-DA4B-A61D-DE50-5D7F4D4BCE12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133EEC3-9F6D-3D3A-E1A6-02F270DBB2A5}"/>
                </a:ext>
              </a:extLst>
            </p:cNvPr>
            <p:cNvSpPr txBox="1"/>
            <p:nvPr/>
          </p:nvSpPr>
          <p:spPr>
            <a:xfrm>
              <a:off x="3139830" y="1742496"/>
              <a:ext cx="808907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/>
                <a:t>도커</a:t>
              </a:r>
              <a:r>
                <a:rPr lang="en-US" altLang="ko-KR" sz="1400" dirty="0"/>
                <a:t> </a:t>
              </a:r>
              <a:r>
                <a:rPr lang="ko-KR" altLang="en-US" sz="1400" dirty="0"/>
                <a:t>클라이언트</a:t>
              </a:r>
              <a:r>
                <a:rPr lang="en-US" altLang="ko-KR" sz="1400" dirty="0"/>
                <a:t>-</a:t>
              </a:r>
              <a:r>
                <a:rPr lang="ko-KR" altLang="en-US" sz="1400" dirty="0"/>
                <a:t>서버를 손쉽게 사용할 수 있도록 도움을 주는 프로그램</a:t>
              </a:r>
              <a:endParaRPr lang="en-US" altLang="ko-KR" sz="1400" dirty="0"/>
            </a:p>
            <a:p>
              <a:endParaRPr lang="en-US" altLang="ko-KR" sz="1400" dirty="0"/>
            </a:p>
            <a:p>
              <a:r>
                <a:rPr lang="en-US" altLang="ko-KR" sz="1400" dirty="0"/>
                <a:t>※ </a:t>
              </a:r>
              <a:r>
                <a:rPr lang="ko-KR" altLang="en-US" sz="1400" dirty="0" err="1"/>
                <a:t>도커</a:t>
              </a:r>
              <a:r>
                <a:rPr lang="ko-KR" altLang="en-US" sz="1400" dirty="0"/>
                <a:t> 클라이언트</a:t>
              </a:r>
              <a:r>
                <a:rPr lang="en-US" altLang="ko-KR" sz="1400" dirty="0"/>
                <a:t>: </a:t>
              </a:r>
              <a:r>
                <a:rPr lang="ko-KR" altLang="en-US" sz="1400" b="0" i="0" dirty="0">
                  <a:solidFill>
                    <a:srgbClr val="0D0D0D"/>
                  </a:solidFill>
                  <a:effectLst/>
                  <a:latin typeface="Söhne"/>
                </a:rPr>
                <a:t>사용자가 </a:t>
              </a:r>
              <a:r>
                <a:rPr lang="ko-KR" altLang="en-US" sz="1400" b="0" i="0" dirty="0" err="1">
                  <a:solidFill>
                    <a:srgbClr val="0D0D0D"/>
                  </a:solidFill>
                  <a:effectLst/>
                  <a:latin typeface="Söhne"/>
                </a:rPr>
                <a:t>도커</a:t>
              </a:r>
              <a:r>
                <a:rPr lang="ko-KR" altLang="en-US" sz="1400" b="0" i="0" dirty="0">
                  <a:solidFill>
                    <a:srgbClr val="0D0D0D"/>
                  </a:solidFill>
                  <a:effectLst/>
                  <a:latin typeface="Söhne"/>
                </a:rPr>
                <a:t> 명령어를 실행하기 위해 사용되는 프로그램 또는 인터페이스</a:t>
              </a:r>
              <a:endParaRPr lang="en-US" altLang="ko-KR" sz="1400" dirty="0"/>
            </a:p>
            <a:p>
              <a:r>
                <a:rPr lang="en-US" altLang="ko-KR" sz="1400" dirty="0"/>
                <a:t>※ </a:t>
              </a:r>
              <a:r>
                <a:rPr lang="ko-KR" altLang="en-US" sz="1400" dirty="0" err="1"/>
                <a:t>도커</a:t>
              </a:r>
              <a:r>
                <a:rPr lang="ko-KR" altLang="en-US" sz="1400" dirty="0"/>
                <a:t> 서버</a:t>
              </a:r>
              <a:r>
                <a:rPr lang="en-US" altLang="ko-KR" sz="1400" dirty="0"/>
                <a:t>: </a:t>
              </a:r>
              <a:r>
                <a:rPr lang="ko-KR" altLang="en-US" sz="1400" b="0" i="0" dirty="0" err="1">
                  <a:solidFill>
                    <a:srgbClr val="0D0D0D"/>
                  </a:solidFill>
                  <a:effectLst/>
                  <a:latin typeface="Söhne"/>
                </a:rPr>
                <a:t>도커</a:t>
              </a:r>
              <a:r>
                <a:rPr lang="ko-KR" altLang="en-US" sz="1400" b="0" i="0" dirty="0">
                  <a:solidFill>
                    <a:srgbClr val="0D0D0D"/>
                  </a:solidFill>
                  <a:effectLst/>
                  <a:latin typeface="Söhne"/>
                </a:rPr>
                <a:t> </a:t>
              </a:r>
              <a:r>
                <a:rPr lang="ko-KR" altLang="en-US" sz="1400" b="0" i="0" dirty="0" err="1">
                  <a:solidFill>
                    <a:srgbClr val="0D0D0D"/>
                  </a:solidFill>
                  <a:effectLst/>
                  <a:latin typeface="Söhne"/>
                </a:rPr>
                <a:t>데몬은</a:t>
              </a:r>
              <a:r>
                <a:rPr lang="ko-KR" altLang="en-US" sz="1400" b="0" i="0" dirty="0">
                  <a:solidFill>
                    <a:srgbClr val="0D0D0D"/>
                  </a:solidFill>
                  <a:effectLst/>
                  <a:latin typeface="Söhne"/>
                </a:rPr>
                <a:t> 실제 컨테이너 생성</a:t>
              </a:r>
              <a:r>
                <a:rPr lang="en-US" altLang="ko-KR" sz="1400" b="0" i="0" dirty="0">
                  <a:solidFill>
                    <a:srgbClr val="0D0D0D"/>
                  </a:solidFill>
                  <a:effectLst/>
                  <a:latin typeface="Söhne"/>
                </a:rPr>
                <a:t>, </a:t>
              </a:r>
              <a:r>
                <a:rPr lang="ko-KR" altLang="en-US" sz="1400" b="0" i="0" dirty="0">
                  <a:solidFill>
                    <a:srgbClr val="0D0D0D"/>
                  </a:solidFill>
                  <a:effectLst/>
                  <a:latin typeface="Söhne"/>
                </a:rPr>
                <a:t>실행</a:t>
              </a:r>
              <a:r>
                <a:rPr lang="en-US" altLang="ko-KR" sz="1400" b="0" i="0" dirty="0">
                  <a:solidFill>
                    <a:srgbClr val="0D0D0D"/>
                  </a:solidFill>
                  <a:effectLst/>
                  <a:latin typeface="Söhne"/>
                </a:rPr>
                <a:t>, </a:t>
              </a:r>
              <a:r>
                <a:rPr lang="ko-KR" altLang="en-US" sz="1400" b="0" i="0" dirty="0">
                  <a:solidFill>
                    <a:srgbClr val="0D0D0D"/>
                  </a:solidFill>
                  <a:effectLst/>
                  <a:latin typeface="Söhne"/>
                </a:rPr>
                <a:t>관리 등의 작업을 수행하는 백그라운드 프로세스</a:t>
              </a:r>
              <a:endParaRPr lang="en-US" altLang="ko-K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11441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WSL </a:t>
            </a:r>
            <a:r>
              <a:rPr lang="ko-KR" altLang="en-US" sz="4000" dirty="0"/>
              <a:t>설치과정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2BBD57-8C10-452F-9112-4499D96E484E}"/>
              </a:ext>
            </a:extLst>
          </p:cNvPr>
          <p:cNvSpPr txBox="1"/>
          <p:nvPr/>
        </p:nvSpPr>
        <p:spPr>
          <a:xfrm>
            <a:off x="2090733" y="997087"/>
            <a:ext cx="100107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s://support.microsoft.com/ko-kr/windows/%EB%82%B4%EA%B0%80-%EC%8B%A4%ED%96%89-%EC%A4%91%EC%9D%B8-windows-%EC%9A%B4%EC%98%81-%EC%B2%B4%EC%A0%9C-%EB%B2%84%EC%A0%84%EC%9D%80-%EB%AC%B4%EC%97%87%EC%9D%B8%EA%B0%80%EC%9A%94-628bec99-476a-2c13-5296-9dd081cdd808#WindowsVersion=Windows_10</a:t>
            </a:r>
            <a:endParaRPr lang="en-US" altLang="ko-KR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91238CE-333F-4434-A809-4D0686367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084" y="2576153"/>
            <a:ext cx="7830105" cy="4200525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2FF80B31-8F56-46B2-B055-336E2FF728CA}"/>
              </a:ext>
            </a:extLst>
          </p:cNvPr>
          <p:cNvSpPr/>
          <p:nvPr/>
        </p:nvSpPr>
        <p:spPr>
          <a:xfrm>
            <a:off x="4953740" y="4696287"/>
            <a:ext cx="550415" cy="2041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A4141EE-032F-4083-B109-7BB948B121A5}"/>
              </a:ext>
            </a:extLst>
          </p:cNvPr>
          <p:cNvSpPr/>
          <p:nvPr/>
        </p:nvSpPr>
        <p:spPr>
          <a:xfrm>
            <a:off x="4555725" y="6269114"/>
            <a:ext cx="699856" cy="2737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0017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WSL </a:t>
            </a:r>
            <a:r>
              <a:rPr lang="ko-KR" altLang="en-US" sz="4000" dirty="0"/>
              <a:t>설치과정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BBD9F3-C977-4100-9A8B-1A62E840A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733" y="1044819"/>
            <a:ext cx="9654416" cy="5179192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E0F424A-10C9-4CCE-8B63-A56DA29E7641}"/>
              </a:ext>
            </a:extLst>
          </p:cNvPr>
          <p:cNvSpPr/>
          <p:nvPr/>
        </p:nvSpPr>
        <p:spPr>
          <a:xfrm>
            <a:off x="4811697" y="4980374"/>
            <a:ext cx="958788" cy="2752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317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가상화 설정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06BDB23-0A8D-4194-A2B5-87AFA268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067" y="1657612"/>
            <a:ext cx="5172353" cy="423464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7836BD-5717-4B11-A79D-84AF124BACC2}"/>
              </a:ext>
            </a:extLst>
          </p:cNvPr>
          <p:cNvSpPr/>
          <p:nvPr/>
        </p:nvSpPr>
        <p:spPr>
          <a:xfrm>
            <a:off x="4296792" y="2210539"/>
            <a:ext cx="1278385" cy="3906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710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가상화 설정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05B7B26-E92C-4116-8283-19F134B5A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474" y="1162048"/>
            <a:ext cx="8298672" cy="5628902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B00E13A-E9A3-46D7-8E59-9714F0785E62}"/>
              </a:ext>
            </a:extLst>
          </p:cNvPr>
          <p:cNvSpPr/>
          <p:nvPr/>
        </p:nvSpPr>
        <p:spPr>
          <a:xfrm>
            <a:off x="8913180" y="2210539"/>
            <a:ext cx="1278385" cy="3906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891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가상화 설정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9E68C5-A1F1-4243-B36F-46D823385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733" y="1000126"/>
            <a:ext cx="9996083" cy="526750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FB7B22-BA06-408E-AED2-0B938BA814EF}"/>
              </a:ext>
            </a:extLst>
          </p:cNvPr>
          <p:cNvSpPr/>
          <p:nvPr/>
        </p:nvSpPr>
        <p:spPr>
          <a:xfrm>
            <a:off x="2090733" y="2192784"/>
            <a:ext cx="1495846" cy="26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726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가상화 설정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D3BA562-AF3C-4381-9552-566973FAC7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772" y="1037012"/>
            <a:ext cx="7186432" cy="573526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8B26E27-8B8B-49E3-BB21-A80C8B0ABD93}"/>
              </a:ext>
            </a:extLst>
          </p:cNvPr>
          <p:cNvSpPr/>
          <p:nvPr/>
        </p:nvSpPr>
        <p:spPr>
          <a:xfrm>
            <a:off x="3573304" y="2352583"/>
            <a:ext cx="927675" cy="1864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C4DF580-A242-44E8-AD37-F221280B52A0}"/>
              </a:ext>
            </a:extLst>
          </p:cNvPr>
          <p:cNvSpPr/>
          <p:nvPr/>
        </p:nvSpPr>
        <p:spPr>
          <a:xfrm>
            <a:off x="3654683" y="3429000"/>
            <a:ext cx="1671919" cy="2552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0AF109B-CEC2-4FE5-B516-C4E1BBD90885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500979" y="2445799"/>
            <a:ext cx="211288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2D110E5-6BC2-40F0-92B5-672E9A457E83}"/>
              </a:ext>
            </a:extLst>
          </p:cNvPr>
          <p:cNvSpPr/>
          <p:nvPr/>
        </p:nvSpPr>
        <p:spPr>
          <a:xfrm>
            <a:off x="6613864" y="2350364"/>
            <a:ext cx="2645546" cy="6236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하위폴더가</a:t>
            </a:r>
            <a:r>
              <a:rPr lang="ko-KR" altLang="en-US" dirty="0">
                <a:solidFill>
                  <a:schemeClr val="tx1"/>
                </a:solidFill>
              </a:rPr>
              <a:t> 전부 체크 되어 있을 것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5052B-1DB4-48D4-BB08-490A82AF4B7A}"/>
              </a:ext>
            </a:extLst>
          </p:cNvPr>
          <p:cNvSpPr txBox="1"/>
          <p:nvPr/>
        </p:nvSpPr>
        <p:spPr>
          <a:xfrm>
            <a:off x="7750206" y="5497822"/>
            <a:ext cx="2507418" cy="64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/>
              <a:t>Hyper-V </a:t>
            </a:r>
            <a:r>
              <a:rPr lang="ko-KR" altLang="en-US" dirty="0"/>
              <a:t>설치를 위해 </a:t>
            </a:r>
            <a:endParaRPr lang="en-US" altLang="ko-KR" dirty="0"/>
          </a:p>
          <a:p>
            <a:r>
              <a:rPr lang="ko-KR" altLang="en-US" dirty="0"/>
              <a:t>컴퓨터를 껐다가 킬 것</a:t>
            </a:r>
          </a:p>
        </p:txBody>
      </p:sp>
    </p:spTree>
    <p:extLst>
      <p:ext uri="{BB962C8B-B14F-4D97-AF65-F5344CB8AC3E}">
        <p14:creationId xmlns:p14="http://schemas.microsoft.com/office/powerpoint/2010/main" val="1122628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WSL </a:t>
            </a:r>
            <a:r>
              <a:rPr lang="ko-KR" altLang="en-US" sz="4000" dirty="0"/>
              <a:t>자동설치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3619DE-B0CA-4182-9B06-EB5D60B9B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795" y="1553164"/>
            <a:ext cx="9105299" cy="51173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0FA13A-0ADF-4DA9-A73F-D12B51C6CE6D}"/>
              </a:ext>
            </a:extLst>
          </p:cNvPr>
          <p:cNvSpPr txBox="1"/>
          <p:nvPr/>
        </p:nvSpPr>
        <p:spPr>
          <a:xfrm>
            <a:off x="2426795" y="1091499"/>
            <a:ext cx="2884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명령어</a:t>
            </a:r>
            <a:r>
              <a:rPr lang="en-US" altLang="ko-KR" sz="2400" dirty="0"/>
              <a:t>: </a:t>
            </a:r>
            <a:r>
              <a:rPr lang="en-US" altLang="ko-KR" sz="2400" dirty="0" err="1"/>
              <a:t>wsl</a:t>
            </a:r>
            <a:r>
              <a:rPr lang="en-US" altLang="ko-KR" sz="2400" dirty="0"/>
              <a:t> --install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25342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WSL </a:t>
            </a:r>
            <a:r>
              <a:rPr lang="ko-KR" altLang="en-US" sz="4000" dirty="0"/>
              <a:t>수동설치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246AD2F-C91C-4684-AB9E-D2242C72089B}"/>
              </a:ext>
            </a:extLst>
          </p:cNvPr>
          <p:cNvGrpSpPr/>
          <p:nvPr/>
        </p:nvGrpSpPr>
        <p:grpSpPr>
          <a:xfrm>
            <a:off x="3213716" y="1008159"/>
            <a:ext cx="6936380" cy="307777"/>
            <a:chOff x="2937986" y="1742496"/>
            <a:chExt cx="6936380" cy="307777"/>
          </a:xfrm>
        </p:grpSpPr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FE54DD33-3C23-410C-9F74-93CD05D78E6E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2D334C3-BC71-4BBE-8D1A-3066D854748F}"/>
                </a:ext>
              </a:extLst>
            </p:cNvPr>
            <p:cNvSpPr txBox="1"/>
            <p:nvPr/>
          </p:nvSpPr>
          <p:spPr>
            <a:xfrm>
              <a:off x="3139830" y="1742496"/>
              <a:ext cx="67345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윈도우의 특정 버전 이하는 아래의 명령어를 사용하여 수동 설치를 진행해야 한다</a:t>
              </a:r>
              <a:r>
                <a:rPr lang="en-US" altLang="ko-KR" sz="1400" dirty="0"/>
                <a:t>.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98BBC09-BFAE-4C97-9F91-ECDFFD1F689D}"/>
              </a:ext>
            </a:extLst>
          </p:cNvPr>
          <p:cNvGrpSpPr/>
          <p:nvPr/>
        </p:nvGrpSpPr>
        <p:grpSpPr>
          <a:xfrm>
            <a:off x="3213716" y="1410835"/>
            <a:ext cx="8628510" cy="738664"/>
            <a:chOff x="2937986" y="1742496"/>
            <a:chExt cx="8628510" cy="738664"/>
          </a:xfrm>
        </p:grpSpPr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EB233251-D896-46C2-9E50-63DFE72F2E6F}"/>
                </a:ext>
              </a:extLst>
            </p:cNvPr>
            <p:cNvSpPr/>
            <p:nvPr/>
          </p:nvSpPr>
          <p:spPr>
            <a:xfrm rot="5400000">
              <a:off x="2928124" y="2010101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790B27-F47B-4D7F-9D07-C394578A3F94}"/>
                </a:ext>
              </a:extLst>
            </p:cNvPr>
            <p:cNvSpPr txBox="1"/>
            <p:nvPr/>
          </p:nvSpPr>
          <p:spPr>
            <a:xfrm>
              <a:off x="3139830" y="1742496"/>
              <a:ext cx="842666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0" i="0" dirty="0">
                  <a:effectLst/>
                </a:rPr>
                <a:t>&gt; dism.exe /online /enable-feature /</a:t>
              </a:r>
              <a:r>
                <a:rPr lang="en-US" altLang="ko-KR" sz="1400" b="0" i="0" dirty="0" err="1">
                  <a:effectLst/>
                </a:rPr>
                <a:t>featurename:Microsoft-Windows-Subsystem-Linux</a:t>
              </a:r>
              <a:r>
                <a:rPr lang="en-US" altLang="ko-KR" sz="1400" b="0" i="0" dirty="0">
                  <a:effectLst/>
                </a:rPr>
                <a:t> /all /</a:t>
              </a:r>
              <a:r>
                <a:rPr lang="en-US" altLang="ko-KR" sz="1400" b="0" i="0" dirty="0" err="1">
                  <a:effectLst/>
                </a:rPr>
                <a:t>norestart</a:t>
              </a:r>
              <a:endParaRPr lang="en-US" altLang="ko-KR" sz="1400" b="0" i="0" dirty="0">
                <a:effectLst/>
              </a:endParaRPr>
            </a:p>
            <a:p>
              <a:r>
                <a:rPr lang="en-US" altLang="ko-KR" sz="1400" b="0" i="0" dirty="0">
                  <a:effectLst/>
                </a:rPr>
                <a:t>&gt; dism.exe /online /enable-feature /</a:t>
              </a:r>
              <a:r>
                <a:rPr lang="en-US" altLang="ko-KR" sz="1400" b="0" i="0" dirty="0" err="1">
                  <a:effectLst/>
                </a:rPr>
                <a:t>featurename:VirtualMachinePlatform</a:t>
              </a:r>
              <a:r>
                <a:rPr lang="en-US" altLang="ko-KR" sz="1400" b="0" i="0" dirty="0">
                  <a:effectLst/>
                </a:rPr>
                <a:t> /all /</a:t>
              </a:r>
              <a:r>
                <a:rPr lang="en-US" altLang="ko-KR" sz="1400" b="0" i="0" dirty="0" err="1">
                  <a:effectLst/>
                </a:rPr>
                <a:t>norestart</a:t>
              </a:r>
              <a:endParaRPr lang="en-US" altLang="ko-KR" sz="1400" b="0" i="0" dirty="0">
                <a:effectLst/>
              </a:endParaRPr>
            </a:p>
            <a:p>
              <a:r>
                <a:rPr lang="en-US" altLang="ko-KR" sz="1400" b="0" i="0" dirty="0">
                  <a:effectLst/>
                </a:rPr>
                <a:t>&gt; </a:t>
              </a:r>
              <a:r>
                <a:rPr lang="en-US" altLang="ko-KR" sz="1400" b="0" i="0" dirty="0" err="1">
                  <a:effectLst/>
                </a:rPr>
                <a:t>wsl</a:t>
              </a:r>
              <a:r>
                <a:rPr lang="en-US" altLang="ko-KR" sz="1400" b="0" i="0" dirty="0">
                  <a:effectLst/>
                </a:rPr>
                <a:t> --set-default-version 2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817652B-83C5-4ADD-98E5-670E5229E335}"/>
              </a:ext>
            </a:extLst>
          </p:cNvPr>
          <p:cNvGrpSpPr/>
          <p:nvPr/>
        </p:nvGrpSpPr>
        <p:grpSpPr>
          <a:xfrm>
            <a:off x="3207138" y="2315217"/>
            <a:ext cx="6792944" cy="461665"/>
            <a:chOff x="2937986" y="1742496"/>
            <a:chExt cx="6792944" cy="461665"/>
          </a:xfrm>
        </p:grpSpPr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1598F466-36F6-4680-AE0E-C6E13F36DBE9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E9599D9-C7A0-4A35-9B18-4DFA018C7C9E}"/>
                </a:ext>
              </a:extLst>
            </p:cNvPr>
            <p:cNvSpPr txBox="1"/>
            <p:nvPr/>
          </p:nvSpPr>
          <p:spPr>
            <a:xfrm>
              <a:off x="3139830" y="1742496"/>
              <a:ext cx="65911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검색</a:t>
              </a:r>
              <a:r>
                <a:rPr lang="en-US" altLang="ko-KR" sz="1200" dirty="0"/>
                <a:t> &gt; </a:t>
              </a:r>
              <a:r>
                <a:rPr lang="en-US" altLang="ko-KR" sz="1200" dirty="0" err="1"/>
                <a:t>MicroSoft</a:t>
              </a:r>
              <a:r>
                <a:rPr lang="en-US" altLang="ko-KR" sz="1200" dirty="0"/>
                <a:t> Store &gt; </a:t>
              </a:r>
              <a:r>
                <a:rPr lang="ko-KR" altLang="en-US" sz="1200" dirty="0"/>
                <a:t>가상환경 선택 </a:t>
              </a:r>
              <a:r>
                <a:rPr lang="en-US" altLang="ko-KR" sz="1200" dirty="0"/>
                <a:t>[Ubuntu] </a:t>
              </a:r>
              <a:r>
                <a:rPr lang="ko-KR" altLang="en-US" sz="1200" dirty="0"/>
                <a:t>및 설치</a:t>
              </a:r>
              <a:endParaRPr lang="en-US" altLang="ko-KR" sz="1200" dirty="0"/>
            </a:p>
            <a:p>
              <a:r>
                <a:rPr lang="en-US" altLang="ko-KR" sz="1200" dirty="0"/>
                <a:t>Ubuntu Error </a:t>
              </a:r>
              <a:r>
                <a:rPr lang="ko-KR" altLang="en-US" sz="1200" dirty="0"/>
                <a:t>시</a:t>
              </a:r>
              <a:r>
                <a:rPr lang="en-US" altLang="ko-KR" sz="1200" dirty="0"/>
                <a:t>: https://wslstorestorage.blob.core.windows.net/wslblob/wsl_update_x64.msi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0BDCE4B0-0061-41E4-8BE1-C8353F4BAA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138" y="2844605"/>
            <a:ext cx="7277390" cy="397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05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목차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FE96789-9A1E-4ED7-BD8C-6C5A0B4965D0}"/>
              </a:ext>
            </a:extLst>
          </p:cNvPr>
          <p:cNvGrpSpPr/>
          <p:nvPr/>
        </p:nvGrpSpPr>
        <p:grpSpPr>
          <a:xfrm>
            <a:off x="2352582" y="1305017"/>
            <a:ext cx="7998780" cy="550377"/>
            <a:chOff x="2237173" y="1331650"/>
            <a:chExt cx="7998780" cy="550377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98AD85F8-E7A6-48A9-AE13-B8DADCFD0C57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2950857-94E4-4A67-99A3-D9F9012DE095}"/>
                </a:ext>
              </a:extLst>
            </p:cNvPr>
            <p:cNvCxnSpPr>
              <a:stCxn id="2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052CA68-ED86-413F-8995-614A49B159D2}"/>
                </a:ext>
              </a:extLst>
            </p:cNvPr>
            <p:cNvSpPr txBox="1"/>
            <p:nvPr/>
          </p:nvSpPr>
          <p:spPr>
            <a:xfrm>
              <a:off x="2876365" y="1445726"/>
              <a:ext cx="20007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Docker</a:t>
              </a:r>
              <a:r>
                <a:rPr lang="ko-KR" altLang="en-US" dirty="0"/>
                <a:t> 기본 이론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A0E1436-6856-45F2-82C7-D5E7BFAA167A}"/>
              </a:ext>
            </a:extLst>
          </p:cNvPr>
          <p:cNvGrpSpPr/>
          <p:nvPr/>
        </p:nvGrpSpPr>
        <p:grpSpPr>
          <a:xfrm>
            <a:off x="2352582" y="2198093"/>
            <a:ext cx="7998780" cy="550377"/>
            <a:chOff x="2237173" y="1331650"/>
            <a:chExt cx="7998780" cy="550377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7F0A063A-B8A2-46B3-BE18-3E3629666C4D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2.</a:t>
              </a:r>
              <a:endParaRPr lang="ko-KR" altLang="en-US" dirty="0"/>
            </a:p>
          </p:txBody>
        </p: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845E1117-E5E7-4ECB-9C3B-F9CC2BF4E516}"/>
                </a:ext>
              </a:extLst>
            </p:cNvPr>
            <p:cNvCxnSpPr>
              <a:stCxn id="39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3980EBE-7B05-463B-A468-5F3FF8F19D43}"/>
                </a:ext>
              </a:extLst>
            </p:cNvPr>
            <p:cNvSpPr txBox="1"/>
            <p:nvPr/>
          </p:nvSpPr>
          <p:spPr>
            <a:xfrm>
              <a:off x="2876365" y="1445726"/>
              <a:ext cx="1457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Docker </a:t>
              </a:r>
              <a:r>
                <a:rPr lang="ko-KR" altLang="en-US" dirty="0"/>
                <a:t>설치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5520FD4C-DD05-4DBA-8909-76D1065D8651}"/>
              </a:ext>
            </a:extLst>
          </p:cNvPr>
          <p:cNvGrpSpPr/>
          <p:nvPr/>
        </p:nvGrpSpPr>
        <p:grpSpPr>
          <a:xfrm>
            <a:off x="2352582" y="3231878"/>
            <a:ext cx="7998780" cy="550377"/>
            <a:chOff x="2237173" y="1331650"/>
            <a:chExt cx="7998780" cy="550377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F6ACDFE-16C4-4153-93A2-45C0C1B7BD1D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3.</a:t>
              </a:r>
              <a:endParaRPr lang="ko-KR" altLang="en-US" dirty="0"/>
            </a:p>
          </p:txBody>
        </p: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426ECE97-9A38-48DE-A8AE-F58E10893ABE}"/>
                </a:ext>
              </a:extLst>
            </p:cNvPr>
            <p:cNvCxnSpPr>
              <a:stCxn id="46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4E9AE90-7E3A-4B44-AD69-C6F18F28A487}"/>
                </a:ext>
              </a:extLst>
            </p:cNvPr>
            <p:cNvSpPr txBox="1"/>
            <p:nvPr/>
          </p:nvSpPr>
          <p:spPr>
            <a:xfrm>
              <a:off x="2876365" y="1445726"/>
              <a:ext cx="16881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Docker</a:t>
              </a:r>
              <a:r>
                <a:rPr lang="ko-KR" altLang="en-US" dirty="0"/>
                <a:t> 명령어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5090814-5200-4B45-A0AD-B23D3C385B82}"/>
              </a:ext>
            </a:extLst>
          </p:cNvPr>
          <p:cNvGrpSpPr/>
          <p:nvPr/>
        </p:nvGrpSpPr>
        <p:grpSpPr>
          <a:xfrm>
            <a:off x="2352582" y="4265662"/>
            <a:ext cx="7998780" cy="550377"/>
            <a:chOff x="2237173" y="1331650"/>
            <a:chExt cx="7998780" cy="550377"/>
          </a:xfrm>
        </p:grpSpPr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892EB561-7180-4210-B60F-5D61A3E399FF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4.</a:t>
              </a:r>
              <a:endParaRPr lang="ko-KR" altLang="en-US" dirty="0"/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E0D9146-A431-4C1D-9679-3C03E2F73E1A}"/>
                </a:ext>
              </a:extLst>
            </p:cNvPr>
            <p:cNvCxnSpPr>
              <a:stCxn id="50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9288D95-C004-4347-AC55-A91DF6DCC7AE}"/>
                </a:ext>
              </a:extLst>
            </p:cNvPr>
            <p:cNvSpPr txBox="1"/>
            <p:nvPr/>
          </p:nvSpPr>
          <p:spPr>
            <a:xfrm>
              <a:off x="2876365" y="1445726"/>
              <a:ext cx="1457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Docker</a:t>
              </a:r>
              <a:r>
                <a:rPr lang="ko-KR" altLang="en-US" dirty="0"/>
                <a:t> 실습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55685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WSL </a:t>
            </a:r>
            <a:r>
              <a:rPr lang="ko-KR" altLang="en-US" sz="4000" dirty="0"/>
              <a:t>설치 확인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606538-1791-3953-B3DD-3A3FCFC27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420" y="1436670"/>
            <a:ext cx="9636690" cy="4945229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6ECD481-8DDC-5187-B436-1A33F3106DAB}"/>
              </a:ext>
            </a:extLst>
          </p:cNvPr>
          <p:cNvGrpSpPr/>
          <p:nvPr/>
        </p:nvGrpSpPr>
        <p:grpSpPr>
          <a:xfrm>
            <a:off x="3213716" y="1008159"/>
            <a:ext cx="8270528" cy="307777"/>
            <a:chOff x="2937986" y="1742496"/>
            <a:chExt cx="8270528" cy="307777"/>
          </a:xfrm>
        </p:grpSpPr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918769BD-83F5-D41D-C37D-27E24E6AC231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8C3056-82D6-0085-1E1D-D2B4BDF198C7}"/>
                </a:ext>
              </a:extLst>
            </p:cNvPr>
            <p:cNvSpPr txBox="1"/>
            <p:nvPr/>
          </p:nvSpPr>
          <p:spPr>
            <a:xfrm>
              <a:off x="3139830" y="1742496"/>
              <a:ext cx="80686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err="1"/>
                <a:t>Wsl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–l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–v</a:t>
              </a:r>
              <a:r>
                <a:rPr lang="ko-KR" altLang="en-US" sz="1400" dirty="0"/>
                <a:t>로 버전을 확인할 수 있으며 </a:t>
              </a:r>
              <a:r>
                <a:rPr lang="en-US" altLang="ko-KR" sz="1400" dirty="0"/>
                <a:t>Ubuntu</a:t>
              </a:r>
              <a:r>
                <a:rPr lang="ko-KR" altLang="en-US" sz="1400" dirty="0"/>
                <a:t>의 </a:t>
              </a:r>
              <a:r>
                <a:rPr lang="en-US" altLang="ko-KR" sz="1400" dirty="0"/>
                <a:t>WSL </a:t>
              </a:r>
              <a:r>
                <a:rPr lang="ko-KR" altLang="en-US" sz="1400" dirty="0"/>
                <a:t>버전이 </a:t>
              </a:r>
              <a:r>
                <a:rPr lang="en-US" altLang="ko-KR" sz="1400" dirty="0"/>
                <a:t>WSL ver2</a:t>
              </a:r>
              <a:r>
                <a:rPr lang="ko-KR" altLang="en-US" sz="1400" dirty="0"/>
                <a:t>라면 작업이 완료 된 것이다</a:t>
              </a:r>
              <a:r>
                <a:rPr lang="en-US" altLang="ko-KR" sz="14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6147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Docker </a:t>
            </a:r>
            <a:r>
              <a:rPr lang="en-US" altLang="ko-KR" sz="4000" dirty="0" err="1"/>
              <a:t>DeskTop</a:t>
            </a:r>
            <a:endParaRPr lang="ko-KR" altLang="en-US" sz="4000" dirty="0"/>
          </a:p>
        </p:txBody>
      </p:sp>
      <p:pic>
        <p:nvPicPr>
          <p:cNvPr id="14" name="그림 13">
            <a:hlinkClick r:id="rId3"/>
            <a:extLst>
              <a:ext uri="{FF2B5EF4-FFF2-40B4-BE49-F238E27FC236}">
                <a16:creationId xmlns:a16="http://schemas.microsoft.com/office/drawing/2014/main" id="{1B90F05C-D752-42AA-95FF-FF9DD933D2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583" y="1661496"/>
            <a:ext cx="9555332" cy="488217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99BFBC1-A41A-454E-B18D-8DB6B46C6362}"/>
              </a:ext>
            </a:extLst>
          </p:cNvPr>
          <p:cNvSpPr txBox="1"/>
          <p:nvPr/>
        </p:nvSpPr>
        <p:spPr>
          <a:xfrm>
            <a:off x="3503903" y="1098092"/>
            <a:ext cx="72526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hlinkClick r:id="rId3"/>
              </a:rPr>
              <a:t>https://www.docker.com/products/docker-desktop/</a:t>
            </a:r>
            <a:endParaRPr lang="ko-KR" altLang="en-US" sz="24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12E9025-F7AB-48A5-913F-2BBB655F3FB7}"/>
              </a:ext>
            </a:extLst>
          </p:cNvPr>
          <p:cNvSpPr/>
          <p:nvPr/>
        </p:nvSpPr>
        <p:spPr>
          <a:xfrm>
            <a:off x="6906828" y="5344357"/>
            <a:ext cx="1660124" cy="4155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229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err="1"/>
              <a:t>DockerDeskTop</a:t>
            </a:r>
            <a:endParaRPr lang="ko-KR" altLang="en-US" sz="400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94FB3A9-8D2E-56A0-FEC0-00E650DE3CD4}"/>
              </a:ext>
            </a:extLst>
          </p:cNvPr>
          <p:cNvGrpSpPr/>
          <p:nvPr/>
        </p:nvGrpSpPr>
        <p:grpSpPr>
          <a:xfrm>
            <a:off x="2991774" y="2097995"/>
            <a:ext cx="5435969" cy="307777"/>
            <a:chOff x="2937986" y="1742496"/>
            <a:chExt cx="5435969" cy="307777"/>
          </a:xfrm>
        </p:grpSpPr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E3BDD7E9-ED5D-165A-519F-AD9983878F41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A04543-FD1B-EEEB-079B-14233C3CB6EA}"/>
                </a:ext>
              </a:extLst>
            </p:cNvPr>
            <p:cNvSpPr txBox="1"/>
            <p:nvPr/>
          </p:nvSpPr>
          <p:spPr>
            <a:xfrm>
              <a:off x="3139830" y="1742496"/>
              <a:ext cx="52341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WSL2</a:t>
              </a:r>
              <a:r>
                <a:rPr lang="ko-KR" altLang="en-US" sz="1400" dirty="0"/>
                <a:t> 설치 및 윈도우 </a:t>
              </a:r>
              <a:r>
                <a:rPr lang="en-US" altLang="ko-KR" sz="1400" dirty="0"/>
                <a:t>10</a:t>
              </a:r>
              <a:r>
                <a:rPr lang="ko-KR" altLang="en-US" sz="1400" dirty="0"/>
                <a:t>의 특정 버전 이상의 업데이트가 필요 </a:t>
              </a:r>
              <a:endParaRPr lang="en-US" altLang="ko-KR" sz="1400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B2C2CD1-65FF-356B-51B5-50AB88041847}"/>
              </a:ext>
            </a:extLst>
          </p:cNvPr>
          <p:cNvGrpSpPr/>
          <p:nvPr/>
        </p:nvGrpSpPr>
        <p:grpSpPr>
          <a:xfrm>
            <a:off x="2991774" y="3480060"/>
            <a:ext cx="6854819" cy="307777"/>
            <a:chOff x="2937986" y="1742496"/>
            <a:chExt cx="6854819" cy="307777"/>
          </a:xfrm>
        </p:grpSpPr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6211BF77-6315-AC8F-3E6B-165935627CB6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B8D9ACB-9638-D7BA-745C-DC2E6AB121F4}"/>
                </a:ext>
              </a:extLst>
            </p:cNvPr>
            <p:cNvSpPr txBox="1"/>
            <p:nvPr/>
          </p:nvSpPr>
          <p:spPr>
            <a:xfrm>
              <a:off x="3139830" y="1742496"/>
              <a:ext cx="66529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가상화 설치 </a:t>
              </a:r>
              <a:r>
                <a:rPr lang="en-US" altLang="ko-KR" sz="1400" dirty="0"/>
                <a:t>BIOS &gt; Intel Virtualization Technology</a:t>
              </a:r>
              <a:r>
                <a:rPr lang="ko-KR" altLang="en-US" sz="1400" dirty="0"/>
                <a:t>가</a:t>
              </a:r>
              <a:r>
                <a:rPr lang="en-US" altLang="ko-KR" sz="1400" dirty="0"/>
                <a:t> Enabled </a:t>
              </a:r>
              <a:r>
                <a:rPr lang="ko-KR" altLang="en-US" sz="1400" dirty="0"/>
                <a:t>되어 있어야 한다</a:t>
              </a:r>
              <a:r>
                <a:rPr lang="en-US" altLang="ko-KR" sz="1400" dirty="0"/>
                <a:t>.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5937741-B69F-1BE4-F036-E5E6E37073CB}"/>
              </a:ext>
            </a:extLst>
          </p:cNvPr>
          <p:cNvGrpSpPr/>
          <p:nvPr/>
        </p:nvGrpSpPr>
        <p:grpSpPr>
          <a:xfrm>
            <a:off x="2991774" y="2715146"/>
            <a:ext cx="6145651" cy="523220"/>
            <a:chOff x="2937986" y="1742496"/>
            <a:chExt cx="6145651" cy="523220"/>
          </a:xfrm>
        </p:grpSpPr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825A027E-C155-BD5F-F950-B4CA3B78AAC3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7F5FC66-6ABA-F7BC-DE67-FF38E15B1360}"/>
                </a:ext>
              </a:extLst>
            </p:cNvPr>
            <p:cNvSpPr txBox="1"/>
            <p:nvPr/>
          </p:nvSpPr>
          <p:spPr>
            <a:xfrm>
              <a:off x="3139830" y="1742496"/>
              <a:ext cx="594380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hlinkClick r:id="rId3"/>
                </a:rPr>
                <a:t>https://learn.microsoft.com/ko-kr/windows/wsl/tutorials/wsl-containers</a:t>
              </a:r>
              <a:endParaRPr lang="en-US" altLang="ko-KR" sz="1400" dirty="0"/>
            </a:p>
            <a:p>
              <a:r>
                <a:rPr lang="en-US" altLang="ko-KR" sz="1400" dirty="0" err="1"/>
                <a:t>Wsl</a:t>
              </a:r>
              <a:r>
                <a:rPr lang="ko-KR" altLang="en-US" sz="1400" dirty="0"/>
                <a:t>과 윈도우 업데이트 관련 사이트</a:t>
              </a:r>
              <a:endParaRPr lang="en-US" altLang="ko-KR" sz="14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8508DC0-138D-E3DE-4AC0-D9E31EF3AC29}"/>
              </a:ext>
            </a:extLst>
          </p:cNvPr>
          <p:cNvGrpSpPr/>
          <p:nvPr/>
        </p:nvGrpSpPr>
        <p:grpSpPr>
          <a:xfrm>
            <a:off x="2352582" y="1305017"/>
            <a:ext cx="7998780" cy="550377"/>
            <a:chOff x="2237173" y="1331650"/>
            <a:chExt cx="7998780" cy="550377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A24A512B-C4C8-0CA2-5276-5ECFB1B7EE74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B22263B4-0E24-E763-4FCF-01B06DF09F0C}"/>
                </a:ext>
              </a:extLst>
            </p:cNvPr>
            <p:cNvCxnSpPr>
              <a:stCxn id="24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9762DFC-39C1-38BE-8A17-E794CDF0BCF4}"/>
                </a:ext>
              </a:extLst>
            </p:cNvPr>
            <p:cNvSpPr txBox="1"/>
            <p:nvPr/>
          </p:nvSpPr>
          <p:spPr>
            <a:xfrm>
              <a:off x="2876365" y="1445726"/>
              <a:ext cx="3624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DockerdeskTop</a:t>
              </a:r>
              <a:r>
                <a:rPr lang="en-US" altLang="ko-KR" dirty="0"/>
                <a:t> </a:t>
              </a:r>
              <a:r>
                <a:rPr lang="ko-KR" altLang="en-US" dirty="0"/>
                <a:t>설치 시 주의사항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55295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설치완료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CC766CE-3708-4A95-9BB6-4EA6BB486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203" y="1162048"/>
            <a:ext cx="9653773" cy="547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7302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설치 확인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606538-1791-3953-B3DD-3A3FCFC27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779" y="1634103"/>
            <a:ext cx="9636690" cy="4945229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6ECD481-8DDC-5187-B436-1A33F3106DAB}"/>
              </a:ext>
            </a:extLst>
          </p:cNvPr>
          <p:cNvGrpSpPr/>
          <p:nvPr/>
        </p:nvGrpSpPr>
        <p:grpSpPr>
          <a:xfrm>
            <a:off x="3213716" y="1008159"/>
            <a:ext cx="6578270" cy="523220"/>
            <a:chOff x="2937986" y="1742496"/>
            <a:chExt cx="6578270" cy="523220"/>
          </a:xfrm>
        </p:grpSpPr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918769BD-83F5-D41D-C37D-27E24E6AC231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8C3056-82D6-0085-1E1D-D2B4BDF198C7}"/>
                </a:ext>
              </a:extLst>
            </p:cNvPr>
            <p:cNvSpPr txBox="1"/>
            <p:nvPr/>
          </p:nvSpPr>
          <p:spPr>
            <a:xfrm>
              <a:off x="3139830" y="1742496"/>
              <a:ext cx="63764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err="1"/>
                <a:t>DockerDeskTop</a:t>
              </a:r>
              <a:r>
                <a:rPr lang="ko-KR" altLang="en-US" sz="1400" dirty="0"/>
                <a:t>을 실행 이후 </a:t>
              </a:r>
              <a:r>
                <a:rPr lang="en-US" altLang="ko-KR" sz="1400" dirty="0" err="1"/>
                <a:t>wsl</a:t>
              </a:r>
              <a:r>
                <a:rPr lang="en-US" altLang="ko-KR" sz="1400" dirty="0"/>
                <a:t> –l –v</a:t>
              </a:r>
              <a:r>
                <a:rPr lang="ko-KR" altLang="en-US" sz="1400" dirty="0"/>
                <a:t>를 했을 경우 아래와 같이 </a:t>
              </a:r>
              <a:endParaRPr lang="en-US" altLang="ko-KR" sz="1400" dirty="0"/>
            </a:p>
            <a:p>
              <a:r>
                <a:rPr lang="en-US" altLang="ko-KR" sz="1400" dirty="0"/>
                <a:t>docker-desktop-data / docker-desktop</a:t>
              </a:r>
              <a:r>
                <a:rPr lang="ko-KR" altLang="en-US" sz="1400" dirty="0"/>
                <a:t>이 </a:t>
              </a:r>
              <a:r>
                <a:rPr lang="en-US" altLang="ko-KR" sz="1400" dirty="0"/>
                <a:t>WSL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ver2</a:t>
              </a:r>
              <a:r>
                <a:rPr lang="ko-KR" altLang="en-US" sz="1400" dirty="0"/>
                <a:t>로 설정 되어 있으면 된다</a:t>
              </a:r>
              <a:r>
                <a:rPr lang="en-US" altLang="ko-KR" sz="14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82263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문서 3">
            <a:extLst>
              <a:ext uri="{FF2B5EF4-FFF2-40B4-BE49-F238E27FC236}">
                <a16:creationId xmlns:a16="http://schemas.microsoft.com/office/drawing/2014/main" id="{4DBA5489-9437-4777-9C90-58247AFE4D1F}"/>
              </a:ext>
            </a:extLst>
          </p:cNvPr>
          <p:cNvSpPr/>
          <p:nvPr/>
        </p:nvSpPr>
        <p:spPr>
          <a:xfrm>
            <a:off x="0" y="0"/>
            <a:ext cx="12192000" cy="434340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36B355-7890-40CF-A04D-B2B72F90E5BE}"/>
              </a:ext>
            </a:extLst>
          </p:cNvPr>
          <p:cNvSpPr txBox="1"/>
          <p:nvPr/>
        </p:nvSpPr>
        <p:spPr>
          <a:xfrm>
            <a:off x="8609803" y="3604736"/>
            <a:ext cx="36933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200"/>
              <a:t>Docker</a:t>
            </a:r>
            <a:r>
              <a:rPr lang="ko-KR" altLang="en-US" sz="4200" dirty="0"/>
              <a:t> 명령어</a:t>
            </a:r>
          </a:p>
        </p:txBody>
      </p:sp>
    </p:spTree>
    <p:extLst>
      <p:ext uri="{BB962C8B-B14F-4D97-AF65-F5344CB8AC3E}">
        <p14:creationId xmlns:p14="http://schemas.microsoft.com/office/powerpoint/2010/main" val="11634015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Docker </a:t>
            </a:r>
            <a:r>
              <a:rPr lang="ko-KR" altLang="en-US" sz="4000" dirty="0"/>
              <a:t>명령어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F4F237B-3825-C767-614B-DCD24FB6A06F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5435CA86-961A-32BC-5F13-D275B2081416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0617682-65CC-E4EB-3CF8-D378ADA4BD69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956489-73DD-33E2-2C40-A6A8BEF8E1EF}"/>
                </a:ext>
              </a:extLst>
            </p:cNvPr>
            <p:cNvSpPr txBox="1"/>
            <p:nvPr/>
          </p:nvSpPr>
          <p:spPr>
            <a:xfrm>
              <a:off x="2857650" y="1352851"/>
              <a:ext cx="38906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Docker Image </a:t>
              </a:r>
              <a:r>
                <a:rPr lang="ko-KR" altLang="en-US" sz="2400" dirty="0"/>
                <a:t>관련 명령어</a:t>
              </a:r>
            </a:p>
          </p:txBody>
        </p:sp>
      </p:grpSp>
      <p:graphicFrame>
        <p:nvGraphicFramePr>
          <p:cNvPr id="8" name="표 20">
            <a:extLst>
              <a:ext uri="{FF2B5EF4-FFF2-40B4-BE49-F238E27FC236}">
                <a16:creationId xmlns:a16="http://schemas.microsoft.com/office/drawing/2014/main" id="{4A1FB4E9-7562-4F17-00EF-952CA43949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507461"/>
              </p:ext>
            </p:extLst>
          </p:nvPr>
        </p:nvGraphicFramePr>
        <p:xfrm>
          <a:off x="2676617" y="1939848"/>
          <a:ext cx="8127999" cy="369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1078">
                  <a:extLst>
                    <a:ext uri="{9D8B030D-6E8A-4147-A177-3AD203B41FA5}">
                      <a16:colId xmlns:a16="http://schemas.microsoft.com/office/drawing/2014/main" val="4257667343"/>
                    </a:ext>
                  </a:extLst>
                </a:gridCol>
                <a:gridCol w="2696305">
                  <a:extLst>
                    <a:ext uri="{9D8B030D-6E8A-4147-A177-3AD203B41FA5}">
                      <a16:colId xmlns:a16="http://schemas.microsoft.com/office/drawing/2014/main" val="3308981042"/>
                    </a:ext>
                  </a:extLst>
                </a:gridCol>
                <a:gridCol w="4200616">
                  <a:extLst>
                    <a:ext uri="{9D8B030D-6E8A-4147-A177-3AD203B41FA5}">
                      <a16:colId xmlns:a16="http://schemas.microsoft.com/office/drawing/2014/main" val="30168986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옵션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예시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460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search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이미지 검색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# docker search centos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[Docker Hub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로 부터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centos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의 이미지를 찾기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]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9155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pull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이미지 다운로드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# docker pull 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+mn-lt"/>
                        </a:rPr>
                        <a:t>centos:latest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[Docker Hub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로 부터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centos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의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latest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버전 이미지 다운로드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]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4873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images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현재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Host PC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의 이미지 리스트 출력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# docker images 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[Host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PC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의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+mn-lt"/>
                        </a:rPr>
                        <a:t>도커의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 이미지들 보기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1617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rm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이미지 삭제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# docker rm Ubuntu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[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+mj-lt"/>
                        </a:rPr>
                        <a:t>도커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j-lt"/>
                        </a:rPr>
                        <a:t> 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Ubuntu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j-lt"/>
                        </a:rPr>
                        <a:t>이미지 파일 삭제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]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# docker 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+mj-lt"/>
                        </a:rPr>
                        <a:t>rmi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  -f Ubuntu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[</a:t>
                      </a:r>
                      <a:r>
                        <a:rPr lang="ko-KR" altLang="en-US" sz="10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도커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Ubuntu 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이미지 파일 강제 삭제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1252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build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이미지 생성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# docker build –t 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+mj-lt"/>
                        </a:rPr>
                        <a:t>hello_server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 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[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j-lt"/>
                        </a:rPr>
                        <a:t>현재 위치의 </a:t>
                      </a: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j-lt"/>
                        </a:rPr>
                        <a:t>Dockerfile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j-lt"/>
                        </a:rPr>
                        <a:t>을 </a:t>
                      </a: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j-lt"/>
                        </a:rPr>
                        <a:t>hello_server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j-lt"/>
                        </a:rPr>
                        <a:t> 이미지로 빌드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7694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84453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Docker </a:t>
            </a:r>
            <a:r>
              <a:rPr lang="ko-KR" altLang="en-US" sz="4000" dirty="0"/>
              <a:t>명령어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F4F237B-3825-C767-614B-DCD24FB6A06F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5435CA86-961A-32BC-5F13-D275B2081416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2.</a:t>
              </a:r>
              <a:endParaRPr lang="ko-KR" altLang="en-US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0617682-65CC-E4EB-3CF8-D378ADA4BD69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956489-73DD-33E2-2C40-A6A8BEF8E1EF}"/>
                </a:ext>
              </a:extLst>
            </p:cNvPr>
            <p:cNvSpPr txBox="1"/>
            <p:nvPr/>
          </p:nvSpPr>
          <p:spPr>
            <a:xfrm>
              <a:off x="2857650" y="1352851"/>
              <a:ext cx="43763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Docker Container </a:t>
              </a:r>
              <a:r>
                <a:rPr lang="ko-KR" altLang="en-US" sz="2400" dirty="0"/>
                <a:t>관련 명령어</a:t>
              </a:r>
            </a:p>
          </p:txBody>
        </p:sp>
      </p:grpSp>
      <p:graphicFrame>
        <p:nvGraphicFramePr>
          <p:cNvPr id="11" name="표 20">
            <a:extLst>
              <a:ext uri="{FF2B5EF4-FFF2-40B4-BE49-F238E27FC236}">
                <a16:creationId xmlns:a16="http://schemas.microsoft.com/office/drawing/2014/main" id="{6EDE2D15-6274-F3F7-0631-BE56FA58E4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815378"/>
              </p:ext>
            </p:extLst>
          </p:nvPr>
        </p:nvGraphicFramePr>
        <p:xfrm>
          <a:off x="2388093" y="1792624"/>
          <a:ext cx="9257996" cy="49621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02229">
                  <a:extLst>
                    <a:ext uri="{9D8B030D-6E8A-4147-A177-3AD203B41FA5}">
                      <a16:colId xmlns:a16="http://schemas.microsoft.com/office/drawing/2014/main" val="4257667343"/>
                    </a:ext>
                  </a:extLst>
                </a:gridCol>
                <a:gridCol w="3958384">
                  <a:extLst>
                    <a:ext uri="{9D8B030D-6E8A-4147-A177-3AD203B41FA5}">
                      <a16:colId xmlns:a16="http://schemas.microsoft.com/office/drawing/2014/main" val="3308981042"/>
                    </a:ext>
                  </a:extLst>
                </a:gridCol>
                <a:gridCol w="3897383">
                  <a:extLst>
                    <a:ext uri="{9D8B030D-6E8A-4147-A177-3AD203B41FA5}">
                      <a16:colId xmlns:a16="http://schemas.microsoft.com/office/drawing/2014/main" val="30168986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옵션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예시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460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run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# docker run {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옵션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} --name {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컨테이너이름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} {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이미지이름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}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#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docker run -it --name {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컨테이너 이름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 -p {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호스트 포트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 : {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컨테이너 포트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 {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이미지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Repository}</a:t>
                      </a:r>
                      <a:r>
                        <a:rPr lang="ko-KR" altLang="en-US" sz="1000" dirty="0"/>
                        <a:t> 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+mn-lt"/>
                        </a:rPr>
                        <a:t>도커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 컨테이너 생성 후 실행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docker run -it -p 8088:80 webserver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컨테이너 포트는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8088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을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Host Port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의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80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포트로 연결해서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webserver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의 이미지를 컨트롤러로 만든다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[8087:80,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8085:80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등 다수의 컨테이너 포트를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80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번 포트로 연결 할 수 있다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.]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# 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docker run --name </a:t>
                      </a:r>
                      <a:r>
                        <a:rPr lang="en-US" altLang="ko-KR" sz="1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hello_django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-</a:t>
                      </a:r>
                      <a:r>
                        <a:rPr lang="en-US" altLang="ko-KR" sz="1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itd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-p 8000:8000 </a:t>
                      </a:r>
                      <a:r>
                        <a:rPr lang="en-US" altLang="ko-KR" sz="1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hello_server</a:t>
                      </a:r>
                      <a:endParaRPr lang="en-US" altLang="ko-KR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Hello_server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이미지로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8000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번 포트를 열고 컨테이너 </a:t>
                      </a:r>
                      <a:r>
                        <a:rPr lang="en-US" altLang="ko-KR" sz="1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hello_Django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를 백그라운드에서 실행하라</a:t>
                      </a:r>
                      <a:endParaRPr lang="en-US" altLang="ko-KR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9155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+mn-lt"/>
                        </a:rPr>
                        <a:t>ps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컨테이너 구동 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#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docker </a:t>
                      </a:r>
                      <a:r>
                        <a:rPr lang="en-US" altLang="ko-KR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ps</a:t>
                      </a:r>
                      <a:endParaRPr lang="en-US" altLang="ko-KR" sz="1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실행중인 컨테이너 리스트</a:t>
                      </a:r>
                      <a:endParaRPr lang="en-US" altLang="ko-KR" sz="1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docker </a:t>
                      </a:r>
                      <a:r>
                        <a:rPr lang="en-US" altLang="ko-KR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ps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–a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모든 컨테이너 리스트를 출력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1617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rm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컨테이너 삭제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#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docker </a:t>
                      </a:r>
                      <a:r>
                        <a:rPr lang="en-US" altLang="ko-KR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ps</a:t>
                      </a:r>
                      <a:endParaRPr lang="en-US" altLang="ko-KR" sz="1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실행중인 컨테이너 리스트</a:t>
                      </a:r>
                      <a:endParaRPr lang="en-US" altLang="ko-KR" sz="1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docker </a:t>
                      </a:r>
                      <a:r>
                        <a:rPr lang="en-US" altLang="ko-KR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ps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–a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모든 컨테이너 리스트를 출력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1252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stop / start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컨테이너 접속 실행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중지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# docker start </a:t>
                      </a: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j-lt"/>
                        </a:rPr>
                        <a:t>hello_server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+mj-lt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# docker stop </a:t>
                      </a: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j-lt"/>
                        </a:rPr>
                        <a:t>Hello_server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7694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8163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Docker </a:t>
            </a:r>
            <a:r>
              <a:rPr lang="ko-KR" altLang="en-US" sz="4000" dirty="0"/>
              <a:t>명령어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F4F237B-3825-C767-614B-DCD24FB6A06F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5435CA86-961A-32BC-5F13-D275B2081416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3.</a:t>
              </a:r>
              <a:endParaRPr lang="ko-KR" altLang="en-US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0617682-65CC-E4EB-3CF8-D378ADA4BD69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956489-73DD-33E2-2C40-A6A8BEF8E1EF}"/>
                </a:ext>
              </a:extLst>
            </p:cNvPr>
            <p:cNvSpPr txBox="1"/>
            <p:nvPr/>
          </p:nvSpPr>
          <p:spPr>
            <a:xfrm>
              <a:off x="2857650" y="1352851"/>
              <a:ext cx="41104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RUN</a:t>
              </a:r>
              <a:r>
                <a:rPr lang="ko-KR" altLang="en-US" sz="2400" dirty="0"/>
                <a:t>에 사용되는 </a:t>
              </a:r>
              <a:r>
                <a:rPr lang="en-US" altLang="ko-KR" sz="2400" dirty="0"/>
                <a:t>{</a:t>
              </a:r>
              <a:r>
                <a:rPr lang="ko-KR" altLang="en-US" sz="2400" dirty="0"/>
                <a:t>옵션</a:t>
              </a:r>
              <a:r>
                <a:rPr lang="en-US" altLang="ko-KR" sz="2400" dirty="0"/>
                <a:t>} </a:t>
              </a:r>
              <a:r>
                <a:rPr lang="ko-KR" altLang="en-US" sz="2400" dirty="0"/>
                <a:t>종류</a:t>
              </a:r>
            </a:p>
          </p:txBody>
        </p:sp>
      </p:grpSp>
      <p:graphicFrame>
        <p:nvGraphicFramePr>
          <p:cNvPr id="11" name="표 20">
            <a:extLst>
              <a:ext uri="{FF2B5EF4-FFF2-40B4-BE49-F238E27FC236}">
                <a16:creationId xmlns:a16="http://schemas.microsoft.com/office/drawing/2014/main" id="{6EDE2D15-6274-F3F7-0631-BE56FA58E4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070915"/>
              </p:ext>
            </p:extLst>
          </p:nvPr>
        </p:nvGraphicFramePr>
        <p:xfrm>
          <a:off x="2676617" y="1939848"/>
          <a:ext cx="6216770" cy="41314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6183">
                  <a:extLst>
                    <a:ext uri="{9D8B030D-6E8A-4147-A177-3AD203B41FA5}">
                      <a16:colId xmlns:a16="http://schemas.microsoft.com/office/drawing/2014/main" val="4257667343"/>
                    </a:ext>
                  </a:extLst>
                </a:gridCol>
                <a:gridCol w="4590587">
                  <a:extLst>
                    <a:ext uri="{9D8B030D-6E8A-4147-A177-3AD203B41FA5}">
                      <a16:colId xmlns:a16="http://schemas.microsoft.com/office/drawing/2014/main" val="33089810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옵션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460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-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+mn-lt"/>
                        </a:rPr>
                        <a:t>i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표준 입력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[stdin]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 활성화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Bash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에 명령을 입력한다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.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9155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-t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TTY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모드를 사용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[TTY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 모드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: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컴퓨터와 사용자 사이에 텍스트 통신 지칭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]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Bash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에 명령을 입력한다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. [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+mn-lt"/>
                        </a:rPr>
                        <a:t>미입력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 시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Shell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에 표기 되지 않음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1617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-d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데몬 프로세스 실행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백그라운드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]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 프로세스가 끝나도 유지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1252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--name {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이름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}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컨테이너 이름 지정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7694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-p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-p 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컨테이너 포트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] : 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호스트 포트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]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호스트와 컨테이너 포트를 연결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–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 외부 접근 설정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 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포트 포워딩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]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[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j-lt"/>
                        </a:rPr>
                        <a:t>다수의 컨테이너 포트를 하나의 호스트 포트로 묶어서 실행할 수 있다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.]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6285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--rm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컨테이너 종료 시 컨테이너를 제거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4482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-v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호스트와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+mj-lt"/>
                        </a:rPr>
                        <a:t>컨테이터의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 디렉토리를 연결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8630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31237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Docker </a:t>
            </a:r>
            <a:r>
              <a:rPr lang="ko-KR" altLang="en-US" sz="4000" dirty="0"/>
              <a:t>명령어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F4F237B-3825-C767-614B-DCD24FB6A06F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5435CA86-961A-32BC-5F13-D275B2081416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4.</a:t>
              </a:r>
              <a:endParaRPr lang="ko-KR" altLang="en-US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0617682-65CC-E4EB-3CF8-D378ADA4BD69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956489-73DD-33E2-2C40-A6A8BEF8E1EF}"/>
                </a:ext>
              </a:extLst>
            </p:cNvPr>
            <p:cNvSpPr txBox="1"/>
            <p:nvPr/>
          </p:nvSpPr>
          <p:spPr>
            <a:xfrm>
              <a:off x="2857650" y="1352851"/>
              <a:ext cx="434266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Docker Compose </a:t>
              </a:r>
              <a:r>
                <a:rPr lang="ko-KR" altLang="en-US" sz="2400" dirty="0"/>
                <a:t>관련 명령어</a:t>
              </a:r>
            </a:p>
          </p:txBody>
        </p:sp>
      </p:grpSp>
      <p:graphicFrame>
        <p:nvGraphicFramePr>
          <p:cNvPr id="12" name="표 20">
            <a:extLst>
              <a:ext uri="{FF2B5EF4-FFF2-40B4-BE49-F238E27FC236}">
                <a16:creationId xmlns:a16="http://schemas.microsoft.com/office/drawing/2014/main" id="{14C14F1B-1994-D8D5-BE8A-1D4DA3A07C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008307"/>
              </p:ext>
            </p:extLst>
          </p:nvPr>
        </p:nvGraphicFramePr>
        <p:xfrm>
          <a:off x="2676617" y="1939848"/>
          <a:ext cx="9257996" cy="2527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02229">
                  <a:extLst>
                    <a:ext uri="{9D8B030D-6E8A-4147-A177-3AD203B41FA5}">
                      <a16:colId xmlns:a16="http://schemas.microsoft.com/office/drawing/2014/main" val="4257667343"/>
                    </a:ext>
                  </a:extLst>
                </a:gridCol>
                <a:gridCol w="3958384">
                  <a:extLst>
                    <a:ext uri="{9D8B030D-6E8A-4147-A177-3AD203B41FA5}">
                      <a16:colId xmlns:a16="http://schemas.microsoft.com/office/drawing/2014/main" val="3308981042"/>
                    </a:ext>
                  </a:extLst>
                </a:gridCol>
                <a:gridCol w="3897383">
                  <a:extLst>
                    <a:ext uri="{9D8B030D-6E8A-4147-A177-3AD203B41FA5}">
                      <a16:colId xmlns:a16="http://schemas.microsoft.com/office/drawing/2014/main" val="30168986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옵션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예시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460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up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+mn-lt"/>
                        </a:rPr>
                        <a:t>컴포즈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 파일에 정의된 컨테이너들을 빌드 후에 실행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# docker-compose up –d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컴포즈의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컨테이너 빌드 및 실행을 백그라운드에 실행</a:t>
                      </a:r>
                      <a:endParaRPr lang="en-US" altLang="ko-KR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9155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restart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+mn-lt"/>
                        </a:rPr>
                        <a:t>컴포즈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 파일로 실행된 컨테이너들을 재시작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#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docker-compose restart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 docker-compose restart </a:t>
                      </a:r>
                      <a:r>
                        <a:rPr lang="en-US" altLang="ko-KR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hello_django</a:t>
                      </a:r>
                      <a:endParaRPr lang="en-US" altLang="ko-KR" sz="10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컴포즈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파일 중 </a:t>
                      </a:r>
                      <a:r>
                        <a:rPr lang="en-US" altLang="ko-KR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Hello_Django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의 컨테이너만 재시작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1617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down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+mj-lt"/>
                        </a:rPr>
                        <a:t>컴포즈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 파일로 실행된 컨테이너 종료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# docker-compose down –v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[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+mn-lt"/>
                        </a:rPr>
                        <a:t>컴포즈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 파일로 실행된 컨테이너 종료 및 볼륨 제거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]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1252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+mj-lt"/>
                        </a:rPr>
                        <a:t>ps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+mj-lt"/>
                        </a:rPr>
                        <a:t>컴포즈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 파일로 실행된 컨테이너들을 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# docker-compose </a:t>
                      </a: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j-lt"/>
                        </a:rPr>
                        <a:t>ps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7694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8961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문서 3">
            <a:extLst>
              <a:ext uri="{FF2B5EF4-FFF2-40B4-BE49-F238E27FC236}">
                <a16:creationId xmlns:a16="http://schemas.microsoft.com/office/drawing/2014/main" id="{4DBA5489-9437-4777-9C90-58247AFE4D1F}"/>
              </a:ext>
            </a:extLst>
          </p:cNvPr>
          <p:cNvSpPr/>
          <p:nvPr/>
        </p:nvSpPr>
        <p:spPr>
          <a:xfrm>
            <a:off x="0" y="0"/>
            <a:ext cx="12192000" cy="434340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36B355-7890-40CF-A04D-B2B72F90E5BE}"/>
              </a:ext>
            </a:extLst>
          </p:cNvPr>
          <p:cNvSpPr txBox="1"/>
          <p:nvPr/>
        </p:nvSpPr>
        <p:spPr>
          <a:xfrm>
            <a:off x="8122649" y="3635514"/>
            <a:ext cx="42212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/>
              <a:t>Docker</a:t>
            </a:r>
            <a:r>
              <a:rPr lang="ko-KR" altLang="en-US" sz="4000" dirty="0"/>
              <a:t> 기본 이론</a:t>
            </a:r>
          </a:p>
        </p:txBody>
      </p:sp>
    </p:spTree>
    <p:extLst>
      <p:ext uri="{BB962C8B-B14F-4D97-AF65-F5344CB8AC3E}">
        <p14:creationId xmlns:p14="http://schemas.microsoft.com/office/powerpoint/2010/main" val="361140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문서 3">
            <a:extLst>
              <a:ext uri="{FF2B5EF4-FFF2-40B4-BE49-F238E27FC236}">
                <a16:creationId xmlns:a16="http://schemas.microsoft.com/office/drawing/2014/main" id="{4DBA5489-9437-4777-9C90-58247AFE4D1F}"/>
              </a:ext>
            </a:extLst>
          </p:cNvPr>
          <p:cNvSpPr/>
          <p:nvPr/>
        </p:nvSpPr>
        <p:spPr>
          <a:xfrm>
            <a:off x="0" y="0"/>
            <a:ext cx="12192000" cy="434340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36B355-7890-40CF-A04D-B2B72F90E5BE}"/>
              </a:ext>
            </a:extLst>
          </p:cNvPr>
          <p:cNvSpPr txBox="1"/>
          <p:nvPr/>
        </p:nvSpPr>
        <p:spPr>
          <a:xfrm>
            <a:off x="9142463" y="3604736"/>
            <a:ext cx="315471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200" dirty="0"/>
              <a:t>Docker</a:t>
            </a:r>
            <a:r>
              <a:rPr lang="ko-KR" altLang="en-US" sz="4200" dirty="0"/>
              <a:t> 실습</a:t>
            </a:r>
          </a:p>
        </p:txBody>
      </p:sp>
    </p:spTree>
    <p:extLst>
      <p:ext uri="{BB962C8B-B14F-4D97-AF65-F5344CB8AC3E}">
        <p14:creationId xmlns:p14="http://schemas.microsoft.com/office/powerpoint/2010/main" val="6744320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Docker </a:t>
            </a:r>
            <a:r>
              <a:rPr lang="ko-KR" altLang="en-US" sz="4000" dirty="0"/>
              <a:t>주요 파일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532F773-4141-D07B-AF9B-E4234A7E933D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F6DFBBC-7DEE-13AE-E412-30C157373AC4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CA97ED7F-0530-65F3-54F9-7B78507DB2BD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6A61D29-EBF3-60D5-C208-624E389908DC}"/>
                </a:ext>
              </a:extLst>
            </p:cNvPr>
            <p:cNvSpPr txBox="1"/>
            <p:nvPr/>
          </p:nvSpPr>
          <p:spPr>
            <a:xfrm>
              <a:off x="2857650" y="1352851"/>
              <a:ext cx="16287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/>
                <a:t>DockerFile</a:t>
              </a:r>
              <a:endParaRPr lang="ko-KR" altLang="en-US" sz="2400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78B590D-A73D-E9BC-D97C-C97F9180BF3E}"/>
              </a:ext>
            </a:extLst>
          </p:cNvPr>
          <p:cNvGrpSpPr/>
          <p:nvPr/>
        </p:nvGrpSpPr>
        <p:grpSpPr>
          <a:xfrm>
            <a:off x="2965141" y="1872763"/>
            <a:ext cx="4140102" cy="307777"/>
            <a:chOff x="2937986" y="1742496"/>
            <a:chExt cx="4140102" cy="307777"/>
          </a:xfrm>
        </p:grpSpPr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4024A110-045D-A8B3-D2FE-5481FFA56C15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B02E155-6808-F09F-6B3F-8AAC0EABF5B9}"/>
                </a:ext>
              </a:extLst>
            </p:cNvPr>
            <p:cNvSpPr txBox="1"/>
            <p:nvPr/>
          </p:nvSpPr>
          <p:spPr>
            <a:xfrm>
              <a:off x="3139830" y="1742496"/>
              <a:ext cx="39382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Docker</a:t>
              </a:r>
              <a:r>
                <a:rPr lang="ko-KR" altLang="en-US" sz="1400" dirty="0"/>
                <a:t> 이미지를 생성하기 위한 스크립트 파일</a:t>
              </a:r>
              <a:endParaRPr lang="en-US" altLang="ko-KR" sz="1400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1289A13-375D-CF2E-6E60-56E9BB69791D}"/>
              </a:ext>
            </a:extLst>
          </p:cNvPr>
          <p:cNvGrpSpPr/>
          <p:nvPr/>
        </p:nvGrpSpPr>
        <p:grpSpPr>
          <a:xfrm>
            <a:off x="2388093" y="2802220"/>
            <a:ext cx="7998780" cy="550377"/>
            <a:chOff x="2237173" y="1331650"/>
            <a:chExt cx="7998780" cy="550377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1B02B5FE-C552-3482-5D78-118E08515780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2.</a:t>
              </a:r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B40484EA-8410-BD43-3B76-3E89DC6B6848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D8690EE-255C-20CA-B901-FBA2EB01DDB9}"/>
                </a:ext>
              </a:extLst>
            </p:cNvPr>
            <p:cNvSpPr txBox="1"/>
            <p:nvPr/>
          </p:nvSpPr>
          <p:spPr>
            <a:xfrm>
              <a:off x="2857650" y="1352851"/>
              <a:ext cx="20844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.</a:t>
              </a:r>
              <a:r>
                <a:rPr lang="en-US" altLang="ko-KR" sz="2400" dirty="0" err="1"/>
                <a:t>dockerignore</a:t>
              </a:r>
              <a:endParaRPr lang="ko-KR" altLang="en-US" sz="2400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A52594B-2020-8F42-82FE-BF823C9B4D84}"/>
              </a:ext>
            </a:extLst>
          </p:cNvPr>
          <p:cNvGrpSpPr/>
          <p:nvPr/>
        </p:nvGrpSpPr>
        <p:grpSpPr>
          <a:xfrm>
            <a:off x="2965141" y="2349987"/>
            <a:ext cx="7164006" cy="307777"/>
            <a:chOff x="2937986" y="1742496"/>
            <a:chExt cx="7164006" cy="307777"/>
          </a:xfrm>
        </p:grpSpPr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F42C13A5-1BE6-ADDC-86FB-1B89FF21240D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A5B0963-F246-B0EC-171B-149169D8BEFB}"/>
                </a:ext>
              </a:extLst>
            </p:cNvPr>
            <p:cNvSpPr txBox="1"/>
            <p:nvPr/>
          </p:nvSpPr>
          <p:spPr>
            <a:xfrm>
              <a:off x="3139830" y="1742496"/>
              <a:ext cx="6962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파일 위치</a:t>
              </a:r>
              <a:r>
                <a:rPr lang="en-US" altLang="ko-KR" sz="1400" dirty="0"/>
                <a:t>: </a:t>
              </a:r>
              <a:r>
                <a:rPr lang="ko-KR" altLang="en-US" sz="1400" dirty="0"/>
                <a:t>프로그램 실행하는 위치에 둘 것을 권장 </a:t>
              </a:r>
              <a:r>
                <a:rPr lang="en-US" altLang="ko-KR" sz="1400" dirty="0"/>
                <a:t>[</a:t>
              </a:r>
              <a:r>
                <a:rPr lang="en-US" altLang="ko-KR" sz="1400" dirty="0" err="1"/>
                <a:t>django</a:t>
              </a:r>
              <a:r>
                <a:rPr lang="ko-KR" altLang="en-US" sz="1400" dirty="0"/>
                <a:t>의 경우 </a:t>
              </a:r>
              <a:r>
                <a:rPr lang="en-US" altLang="ko-KR" sz="1400" dirty="0"/>
                <a:t>manage.py </a:t>
              </a:r>
              <a:r>
                <a:rPr lang="ko-KR" altLang="en-US" sz="1400" dirty="0"/>
                <a:t>위치</a:t>
              </a:r>
              <a:r>
                <a:rPr lang="en-US" altLang="ko-KR" sz="1400" dirty="0"/>
                <a:t>]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AE409B1-86A9-DCC1-09EA-1363C3B7C0BB}"/>
              </a:ext>
            </a:extLst>
          </p:cNvPr>
          <p:cNvGrpSpPr/>
          <p:nvPr/>
        </p:nvGrpSpPr>
        <p:grpSpPr>
          <a:xfrm>
            <a:off x="2965141" y="3671916"/>
            <a:ext cx="5709442" cy="307777"/>
            <a:chOff x="2937986" y="1742496"/>
            <a:chExt cx="5709442" cy="307777"/>
          </a:xfrm>
        </p:grpSpPr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F705A8AF-8F43-534A-BD9F-898584E4B8D0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DD0C7D-2E75-D503-DFFC-F7CB704EDA5B}"/>
                </a:ext>
              </a:extLst>
            </p:cNvPr>
            <p:cNvSpPr txBox="1"/>
            <p:nvPr/>
          </p:nvSpPr>
          <p:spPr>
            <a:xfrm>
              <a:off x="3139830" y="1742496"/>
              <a:ext cx="5507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Docker </a:t>
              </a:r>
              <a:r>
                <a:rPr lang="ko-KR" altLang="en-US" sz="1400" dirty="0"/>
                <a:t>이미지 생성 중 이미지에 포함 하지 않는 파일을 담는 파일</a:t>
              </a:r>
              <a:endParaRPr lang="en-US" altLang="ko-KR" sz="14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0F1AE4A-F6A9-10AB-C5B7-C87743864BA5}"/>
              </a:ext>
            </a:extLst>
          </p:cNvPr>
          <p:cNvGrpSpPr/>
          <p:nvPr/>
        </p:nvGrpSpPr>
        <p:grpSpPr>
          <a:xfrm>
            <a:off x="2388093" y="4237297"/>
            <a:ext cx="7998780" cy="550377"/>
            <a:chOff x="2237173" y="1331650"/>
            <a:chExt cx="7998780" cy="550377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A84C7A1E-263F-A352-0E33-B8490FB29719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3.</a:t>
              </a:r>
              <a:endParaRPr lang="ko-KR" altLang="en-US" dirty="0"/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740691F9-A0EC-8F59-55FF-7D13F0260236}"/>
                </a:ext>
              </a:extLst>
            </p:cNvPr>
            <p:cNvCxnSpPr>
              <a:cxnSpLocks/>
              <a:stCxn id="33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42BC10A-D553-FCDB-ACB4-142CE8D00522}"/>
                </a:ext>
              </a:extLst>
            </p:cNvPr>
            <p:cNvSpPr txBox="1"/>
            <p:nvPr/>
          </p:nvSpPr>
          <p:spPr>
            <a:xfrm>
              <a:off x="2857650" y="1352851"/>
              <a:ext cx="24975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docker-compose</a:t>
              </a:r>
              <a:endParaRPr lang="ko-KR" altLang="en-US" sz="2400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01F88A3-06D9-5280-D1C3-D20912C47A59}"/>
              </a:ext>
            </a:extLst>
          </p:cNvPr>
          <p:cNvGrpSpPr/>
          <p:nvPr/>
        </p:nvGrpSpPr>
        <p:grpSpPr>
          <a:xfrm>
            <a:off x="2965141" y="4884143"/>
            <a:ext cx="8856777" cy="523220"/>
            <a:chOff x="2937986" y="1742496"/>
            <a:chExt cx="8856777" cy="523220"/>
          </a:xfrm>
        </p:grpSpPr>
        <p:sp>
          <p:nvSpPr>
            <p:cNvPr id="37" name="이등변 삼각형 36">
              <a:extLst>
                <a:ext uri="{FF2B5EF4-FFF2-40B4-BE49-F238E27FC236}">
                  <a16:creationId xmlns:a16="http://schemas.microsoft.com/office/drawing/2014/main" id="{2B0735AD-9BDA-CCD0-49A3-8FBC9F26436B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BAE1ECC-4B09-E938-5FB1-821DABE13731}"/>
                </a:ext>
              </a:extLst>
            </p:cNvPr>
            <p:cNvSpPr txBox="1"/>
            <p:nvPr/>
          </p:nvSpPr>
          <p:spPr>
            <a:xfrm>
              <a:off x="3139830" y="1742496"/>
              <a:ext cx="865493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하나의 단일 서버에서 컨테이너 여러 개를 하나의 서비스로 정의하여 컨테이너의 묶음으로 관리하는 도구</a:t>
              </a:r>
              <a:endParaRPr lang="en-US" altLang="ko-KR" sz="1400" dirty="0"/>
            </a:p>
            <a:p>
              <a:r>
                <a:rPr lang="en-US" altLang="ko-KR" sz="1400" dirty="0"/>
                <a:t>Ex) </a:t>
              </a:r>
              <a:r>
                <a:rPr lang="ko-KR" altLang="en-US" sz="1400" dirty="0"/>
                <a:t>문어발 코드와 비슷하다</a:t>
              </a:r>
              <a:r>
                <a:rPr lang="en-US" altLang="ko-KR" sz="1400" dirty="0"/>
                <a:t>.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8FD9F448-FD96-23D2-B7A9-CE66C12269A4}"/>
              </a:ext>
            </a:extLst>
          </p:cNvPr>
          <p:cNvGrpSpPr/>
          <p:nvPr/>
        </p:nvGrpSpPr>
        <p:grpSpPr>
          <a:xfrm>
            <a:off x="2965141" y="6122651"/>
            <a:ext cx="2260421" cy="307777"/>
            <a:chOff x="2937986" y="1742496"/>
            <a:chExt cx="2260421" cy="307777"/>
          </a:xfrm>
        </p:grpSpPr>
        <p:sp>
          <p:nvSpPr>
            <p:cNvPr id="40" name="이등변 삼각형 39">
              <a:extLst>
                <a:ext uri="{FF2B5EF4-FFF2-40B4-BE49-F238E27FC236}">
                  <a16:creationId xmlns:a16="http://schemas.microsoft.com/office/drawing/2014/main" id="{2C179AE5-64CA-E04A-4982-C4E6FC6DFC93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AC23644-38F6-E04E-6794-E6FCF26021C6}"/>
                </a:ext>
              </a:extLst>
            </p:cNvPr>
            <p:cNvSpPr txBox="1"/>
            <p:nvPr/>
          </p:nvSpPr>
          <p:spPr>
            <a:xfrm>
              <a:off x="3139830" y="1742496"/>
              <a:ext cx="205857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Docker-</a:t>
              </a:r>
              <a:r>
                <a:rPr lang="en-US" altLang="ko-KR" sz="1400" dirty="0" err="1"/>
                <a:t>compsose.yaml</a:t>
              </a:r>
              <a:endParaRPr lang="en-US" altLang="ko-KR" sz="1400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599C084C-C9A0-3932-942C-4D4B93801E51}"/>
              </a:ext>
            </a:extLst>
          </p:cNvPr>
          <p:cNvGrpSpPr/>
          <p:nvPr/>
        </p:nvGrpSpPr>
        <p:grpSpPr>
          <a:xfrm>
            <a:off x="2965141" y="5596169"/>
            <a:ext cx="3682284" cy="307777"/>
            <a:chOff x="2937986" y="1742496"/>
            <a:chExt cx="3682284" cy="307777"/>
          </a:xfrm>
        </p:grpSpPr>
        <p:sp>
          <p:nvSpPr>
            <p:cNvPr id="43" name="이등변 삼각형 42">
              <a:extLst>
                <a:ext uri="{FF2B5EF4-FFF2-40B4-BE49-F238E27FC236}">
                  <a16:creationId xmlns:a16="http://schemas.microsoft.com/office/drawing/2014/main" id="{1F7ADBD9-457A-E69B-807E-75CCC47BCC67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3FC34C2-1EA1-D421-13A4-D4054E014202}"/>
                </a:ext>
              </a:extLst>
            </p:cNvPr>
            <p:cNvSpPr txBox="1"/>
            <p:nvPr/>
          </p:nvSpPr>
          <p:spPr>
            <a:xfrm>
              <a:off x="3139830" y="1742496"/>
              <a:ext cx="34804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명령어 단축 </a:t>
              </a:r>
              <a:r>
                <a:rPr lang="en-US" altLang="ko-KR" sz="1400" dirty="0"/>
                <a:t>/</a:t>
              </a:r>
              <a:r>
                <a:rPr lang="ko-KR" altLang="en-US" sz="1400" dirty="0"/>
                <a:t> 컨테이너 관리가 용이하다</a:t>
              </a:r>
              <a:r>
                <a:rPr lang="en-US" altLang="ko-KR" sz="14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62499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 전 세팅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79B0E34-6C19-9112-4AA2-8B69F9BFFC95}"/>
              </a:ext>
            </a:extLst>
          </p:cNvPr>
          <p:cNvGrpSpPr/>
          <p:nvPr/>
        </p:nvGrpSpPr>
        <p:grpSpPr>
          <a:xfrm>
            <a:off x="2260072" y="1782795"/>
            <a:ext cx="9611888" cy="3257550"/>
            <a:chOff x="2260072" y="1782795"/>
            <a:chExt cx="9611888" cy="3257550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F7B7D7D-2ECD-C79D-D5DD-F84F44097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60072" y="1782795"/>
              <a:ext cx="5772222" cy="2985632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A500BF2-471F-1D83-C08A-D03F5C094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47560" y="1782795"/>
              <a:ext cx="4724400" cy="1152525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B2510E6-4D39-EC36-DBC3-55D90EE5E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09867" y="2935320"/>
              <a:ext cx="2800350" cy="2105025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AED5806-4E0D-284E-61EE-4C89FAD0C191}"/>
                </a:ext>
              </a:extLst>
            </p:cNvPr>
            <p:cNvSpPr/>
            <p:nvPr/>
          </p:nvSpPr>
          <p:spPr>
            <a:xfrm>
              <a:off x="2260072" y="4524587"/>
              <a:ext cx="1478808" cy="2438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6D9035F-555C-5E45-228E-36ABD1D62B2B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CB3DD78D-93BF-92EA-B686-F2D5B6386618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2.</a:t>
              </a:r>
              <a:endParaRPr lang="ko-KR" altLang="en-US" dirty="0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FFDBFA8-604C-46F3-EF60-4FEB22538FA5}"/>
                </a:ext>
              </a:extLst>
            </p:cNvPr>
            <p:cNvCxnSpPr>
              <a:cxnSpLocks/>
              <a:stCxn id="13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98121B6-0C9E-6D91-6268-3D9EDDCDACCF}"/>
                </a:ext>
              </a:extLst>
            </p:cNvPr>
            <p:cNvSpPr txBox="1"/>
            <p:nvPr/>
          </p:nvSpPr>
          <p:spPr>
            <a:xfrm>
              <a:off x="2857650" y="1352851"/>
              <a:ext cx="44230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/>
                <a:t>아래와 같은 설정을 해 놓을 것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39118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78D886E-63A1-D7D8-2926-B9DA89D3321C}"/>
              </a:ext>
            </a:extLst>
          </p:cNvPr>
          <p:cNvGrpSpPr/>
          <p:nvPr/>
        </p:nvGrpSpPr>
        <p:grpSpPr>
          <a:xfrm>
            <a:off x="3102187" y="1950995"/>
            <a:ext cx="2885440" cy="2956005"/>
            <a:chOff x="2092960" y="1947886"/>
            <a:chExt cx="2885440" cy="2956005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6ADB8B2B-990A-936E-DFB5-9571D788A6E6}"/>
                </a:ext>
              </a:extLst>
            </p:cNvPr>
            <p:cNvSpPr/>
            <p:nvPr/>
          </p:nvSpPr>
          <p:spPr>
            <a:xfrm>
              <a:off x="2092960" y="2048901"/>
              <a:ext cx="2885440" cy="285499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6D239C9-86D4-230D-172E-C62DD7FEBE71}"/>
                </a:ext>
              </a:extLst>
            </p:cNvPr>
            <p:cNvGrpSpPr/>
            <p:nvPr/>
          </p:nvGrpSpPr>
          <p:grpSpPr>
            <a:xfrm>
              <a:off x="2282614" y="2448559"/>
              <a:ext cx="2451946" cy="2323253"/>
              <a:chOff x="2492587" y="1273387"/>
              <a:chExt cx="2584026" cy="3300029"/>
            </a:xfrm>
          </p:grpSpPr>
          <p:sp>
            <p:nvSpPr>
              <p:cNvPr id="3" name="사각형: 둥근 모서리 2">
                <a:extLst>
                  <a:ext uri="{FF2B5EF4-FFF2-40B4-BE49-F238E27FC236}">
                    <a16:creationId xmlns:a16="http://schemas.microsoft.com/office/drawing/2014/main" id="{6EA4BE2D-E127-175A-D4C8-983FA0CDD89C}"/>
                  </a:ext>
                </a:extLst>
              </p:cNvPr>
              <p:cNvSpPr/>
              <p:nvPr/>
            </p:nvSpPr>
            <p:spPr>
              <a:xfrm>
                <a:off x="2492587" y="1273387"/>
                <a:ext cx="1449493" cy="37930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err="1">
                    <a:solidFill>
                      <a:schemeClr val="tx1"/>
                    </a:solidFill>
                  </a:rPr>
                  <a:t>django</a:t>
                </a:r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사각형: 둥근 모서리 17">
                <a:extLst>
                  <a:ext uri="{FF2B5EF4-FFF2-40B4-BE49-F238E27FC236}">
                    <a16:creationId xmlns:a16="http://schemas.microsoft.com/office/drawing/2014/main" id="{B873FE93-37FB-C363-E60F-456CD4C0CE54}"/>
                  </a:ext>
                </a:extLst>
              </p:cNvPr>
              <p:cNvSpPr/>
              <p:nvPr/>
            </p:nvSpPr>
            <p:spPr>
              <a:xfrm>
                <a:off x="3627120" y="1841076"/>
                <a:ext cx="1449493" cy="37930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</a:rPr>
                  <a:t>App </a:t>
                </a:r>
                <a:r>
                  <a:rPr lang="ko-KR" altLang="en-US" sz="1200" dirty="0">
                    <a:solidFill>
                      <a:schemeClr val="tx1"/>
                    </a:solidFill>
                  </a:rPr>
                  <a:t>폴더</a:t>
                </a:r>
              </a:p>
            </p:txBody>
          </p:sp>
          <p:cxnSp>
            <p:nvCxnSpPr>
              <p:cNvPr id="13" name="연결선: 꺾임 12">
                <a:extLst>
                  <a:ext uri="{FF2B5EF4-FFF2-40B4-BE49-F238E27FC236}">
                    <a16:creationId xmlns:a16="http://schemas.microsoft.com/office/drawing/2014/main" id="{6F51C558-DBE9-1485-5CE9-839A91AEDE7C}"/>
                  </a:ext>
                </a:extLst>
              </p:cNvPr>
              <p:cNvCxnSpPr>
                <a:cxnSpLocks/>
                <a:stCxn id="3" idx="2"/>
                <a:endCxn id="18" idx="1"/>
              </p:cNvCxnSpPr>
              <p:nvPr/>
            </p:nvCxnSpPr>
            <p:spPr>
              <a:xfrm rot="16200000" flipH="1">
                <a:off x="3233208" y="1636816"/>
                <a:ext cx="378038" cy="409786"/>
              </a:xfrm>
              <a:prstGeom prst="bentConnector2">
                <a:avLst/>
              </a:prstGeom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4FACB29A-8792-6B0E-3A72-ABEA37B46614}"/>
                  </a:ext>
                </a:extLst>
              </p:cNvPr>
              <p:cNvSpPr/>
              <p:nvPr/>
            </p:nvSpPr>
            <p:spPr>
              <a:xfrm>
                <a:off x="3627119" y="2408765"/>
                <a:ext cx="1449493" cy="37930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프로젝트 폴더</a:t>
                </a:r>
              </a:p>
            </p:txBody>
          </p:sp>
          <p:cxnSp>
            <p:nvCxnSpPr>
              <p:cNvPr id="21" name="연결선: 꺾임 20">
                <a:extLst>
                  <a:ext uri="{FF2B5EF4-FFF2-40B4-BE49-F238E27FC236}">
                    <a16:creationId xmlns:a16="http://schemas.microsoft.com/office/drawing/2014/main" id="{08540213-0494-3A7D-A749-61D4BB81C70B}"/>
                  </a:ext>
                </a:extLst>
              </p:cNvPr>
              <p:cNvCxnSpPr>
                <a:cxnSpLocks/>
                <a:stCxn id="3" idx="2"/>
                <a:endCxn id="20" idx="1"/>
              </p:cNvCxnSpPr>
              <p:nvPr/>
            </p:nvCxnSpPr>
            <p:spPr>
              <a:xfrm rot="16200000" flipH="1">
                <a:off x="2949363" y="1920660"/>
                <a:ext cx="945727" cy="409785"/>
              </a:xfrm>
              <a:prstGeom prst="bentConnector2">
                <a:avLst/>
              </a:prstGeom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61245905-11EF-B8D0-5B01-57D0DB3B9936}"/>
                  </a:ext>
                </a:extLst>
              </p:cNvPr>
              <p:cNvSpPr/>
              <p:nvPr/>
            </p:nvSpPr>
            <p:spPr>
              <a:xfrm>
                <a:off x="3627119" y="2976453"/>
                <a:ext cx="1449493" cy="37930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</a:rPr>
                  <a:t>Manage.py</a:t>
                </a:r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사각형: 둥근 모서리 24">
                <a:extLst>
                  <a:ext uri="{FF2B5EF4-FFF2-40B4-BE49-F238E27FC236}">
                    <a16:creationId xmlns:a16="http://schemas.microsoft.com/office/drawing/2014/main" id="{3B9B36DA-2F84-CC39-7078-30E10366CE9B}"/>
                  </a:ext>
                </a:extLst>
              </p:cNvPr>
              <p:cNvSpPr/>
              <p:nvPr/>
            </p:nvSpPr>
            <p:spPr>
              <a:xfrm>
                <a:off x="3627118" y="3585283"/>
                <a:ext cx="1449493" cy="37930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err="1">
                    <a:solidFill>
                      <a:schemeClr val="tx1"/>
                    </a:solidFill>
                  </a:rPr>
                  <a:t>DockerFile</a:t>
                </a:r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BE23F1D8-D08B-FC58-113C-AF358DEDABB2}"/>
                  </a:ext>
                </a:extLst>
              </p:cNvPr>
              <p:cNvSpPr/>
              <p:nvPr/>
            </p:nvSpPr>
            <p:spPr>
              <a:xfrm>
                <a:off x="3627117" y="4194113"/>
                <a:ext cx="1449493" cy="37930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</a:rPr>
                  <a:t>requiremtens.txt</a:t>
                </a:r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7" name="연결선: 꺾임 26">
                <a:extLst>
                  <a:ext uri="{FF2B5EF4-FFF2-40B4-BE49-F238E27FC236}">
                    <a16:creationId xmlns:a16="http://schemas.microsoft.com/office/drawing/2014/main" id="{47F1225B-5083-FF98-1965-F40CAB3C91E0}"/>
                  </a:ext>
                </a:extLst>
              </p:cNvPr>
              <p:cNvCxnSpPr>
                <a:cxnSpLocks/>
                <a:stCxn id="3" idx="2"/>
                <a:endCxn id="24" idx="1"/>
              </p:cNvCxnSpPr>
              <p:nvPr/>
            </p:nvCxnSpPr>
            <p:spPr>
              <a:xfrm rot="16200000" flipH="1">
                <a:off x="2665519" y="2204504"/>
                <a:ext cx="1513415" cy="409785"/>
              </a:xfrm>
              <a:prstGeom prst="bentConnector2">
                <a:avLst/>
              </a:prstGeom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연결선: 꺾임 29">
                <a:extLst>
                  <a:ext uri="{FF2B5EF4-FFF2-40B4-BE49-F238E27FC236}">
                    <a16:creationId xmlns:a16="http://schemas.microsoft.com/office/drawing/2014/main" id="{706862AF-388C-3149-FAA6-0C58300BA033}"/>
                  </a:ext>
                </a:extLst>
              </p:cNvPr>
              <p:cNvCxnSpPr>
                <a:cxnSpLocks/>
                <a:stCxn id="3" idx="2"/>
                <a:endCxn id="25" idx="1"/>
              </p:cNvCxnSpPr>
              <p:nvPr/>
            </p:nvCxnSpPr>
            <p:spPr>
              <a:xfrm rot="16200000" flipH="1">
                <a:off x="2361104" y="2508920"/>
                <a:ext cx="2122245" cy="409784"/>
              </a:xfrm>
              <a:prstGeom prst="bentConnector2">
                <a:avLst/>
              </a:prstGeom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연결선: 꺾임 32">
                <a:extLst>
                  <a:ext uri="{FF2B5EF4-FFF2-40B4-BE49-F238E27FC236}">
                    <a16:creationId xmlns:a16="http://schemas.microsoft.com/office/drawing/2014/main" id="{8AC0912E-2A14-BA14-516F-7CC145206394}"/>
                  </a:ext>
                </a:extLst>
              </p:cNvPr>
              <p:cNvCxnSpPr>
                <a:cxnSpLocks/>
                <a:stCxn id="3" idx="2"/>
                <a:endCxn id="26" idx="1"/>
              </p:cNvCxnSpPr>
              <p:nvPr/>
            </p:nvCxnSpPr>
            <p:spPr>
              <a:xfrm rot="16200000" flipH="1">
                <a:off x="2056688" y="2813335"/>
                <a:ext cx="2731075" cy="409783"/>
              </a:xfrm>
              <a:prstGeom prst="bentConnector2">
                <a:avLst/>
              </a:prstGeom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70F0CC1B-2F55-9489-F0DC-437CDC986FAA}"/>
                </a:ext>
              </a:extLst>
            </p:cNvPr>
            <p:cNvSpPr/>
            <p:nvPr/>
          </p:nvSpPr>
          <p:spPr>
            <a:xfrm>
              <a:off x="2282614" y="1947886"/>
              <a:ext cx="1375404" cy="26703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폴더구조</a:t>
              </a:r>
            </a:p>
          </p:txBody>
        </p: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32E0ECE9-E7D1-6CC2-1C69-40ECDAC6A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014" y="2627539"/>
            <a:ext cx="280035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5209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Docker </a:t>
            </a:r>
            <a:r>
              <a:rPr lang="ko-KR" altLang="en-US" sz="4000" dirty="0"/>
              <a:t>설정 명령어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F4F237B-3825-C767-614B-DCD24FB6A06F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5435CA86-961A-32BC-5F13-D275B2081416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0617682-65CC-E4EB-3CF8-D378ADA4BD69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956489-73DD-33E2-2C40-A6A8BEF8E1EF}"/>
                </a:ext>
              </a:extLst>
            </p:cNvPr>
            <p:cNvSpPr txBox="1"/>
            <p:nvPr/>
          </p:nvSpPr>
          <p:spPr>
            <a:xfrm>
              <a:off x="2857650" y="1352851"/>
              <a:ext cx="33856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/>
                <a:t>DockerFile</a:t>
              </a:r>
              <a:r>
                <a:rPr lang="en-US" altLang="ko-KR" sz="2400" dirty="0"/>
                <a:t> </a:t>
              </a:r>
              <a:r>
                <a:rPr lang="ko-KR" altLang="en-US" sz="2400" dirty="0"/>
                <a:t>설정 명령어</a:t>
              </a:r>
            </a:p>
          </p:txBody>
        </p:sp>
      </p:grpSp>
      <p:graphicFrame>
        <p:nvGraphicFramePr>
          <p:cNvPr id="8" name="표 20">
            <a:extLst>
              <a:ext uri="{FF2B5EF4-FFF2-40B4-BE49-F238E27FC236}">
                <a16:creationId xmlns:a16="http://schemas.microsoft.com/office/drawing/2014/main" id="{4A1FB4E9-7562-4F17-00EF-952CA43949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667244"/>
              </p:ext>
            </p:extLst>
          </p:nvPr>
        </p:nvGraphicFramePr>
        <p:xfrm>
          <a:off x="2676617" y="1939848"/>
          <a:ext cx="9291863" cy="43427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07358">
                  <a:extLst>
                    <a:ext uri="{9D8B030D-6E8A-4147-A177-3AD203B41FA5}">
                      <a16:colId xmlns:a16="http://schemas.microsoft.com/office/drawing/2014/main" val="4257667343"/>
                    </a:ext>
                  </a:extLst>
                </a:gridCol>
                <a:gridCol w="4294638">
                  <a:extLst>
                    <a:ext uri="{9D8B030D-6E8A-4147-A177-3AD203B41FA5}">
                      <a16:colId xmlns:a16="http://schemas.microsoft.com/office/drawing/2014/main" val="3308981042"/>
                    </a:ext>
                  </a:extLst>
                </a:gridCol>
                <a:gridCol w="3589867">
                  <a:extLst>
                    <a:ext uri="{9D8B030D-6E8A-4147-A177-3AD203B41FA5}">
                      <a16:colId xmlns:a16="http://schemas.microsoft.com/office/drawing/2014/main" val="30168986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옵션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예시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460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FROM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Ubuntu, Python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등등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Docker Image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에 가상 환경을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설정하는 명령어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 python:3.11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[Python 3.11 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환경을 사용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  <a:endParaRPr lang="ko-KR" altLang="en-US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9155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RUN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Image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가 올라갈 시 수행하는 명령어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대체적으로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Linux, Ubuntu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명령어로 수행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RUN apt update &amp;&amp; apt upgrade -y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[Image 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파일의 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apt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를 업데이트와 업그레이드를 한다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.]</a:t>
                      </a:r>
                      <a:endParaRPr lang="ko-KR" altLang="en-US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RUN pip3 install --upgrade pip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[Image 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파일의 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Pip3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를 업그레이드를 한다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.]</a:t>
                      </a:r>
                      <a:endParaRPr lang="ko-KR" altLang="en-US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4873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WORKDIR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Docker 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+mn-lt"/>
                        </a:rPr>
                        <a:t>Iamge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의 작업공간을 설정하는 명령어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WORKDIR /</a:t>
                      </a:r>
                      <a:r>
                        <a:rPr lang="en-US" altLang="ko-KR" sz="14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usr</a:t>
                      </a:r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/sec/app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[Image 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파일의 작업 공간은 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ko-KR" sz="1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usr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/sec/app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에 위치한다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.]</a:t>
                      </a:r>
                      <a:endParaRPr lang="ko-KR" altLang="en-US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2381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COPY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Copy {Docker Host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 디렉토리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} {Docker Image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 디렉토리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}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파일이나 디렉토리를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Docker image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lt"/>
                        </a:rPr>
                        <a:t>에 복사하는 명령어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lt"/>
                        </a:rPr>
                        <a:t>COPY ./host /var/server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[</a:t>
                      </a: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n-lt"/>
                        </a:rPr>
                        <a:t>Dockerfile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이 위치한 곳의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host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폴더를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/var/server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lt"/>
                        </a:rPr>
                        <a:t>에 복사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lt"/>
                        </a:rPr>
                        <a:t>]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1617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CMD / </a:t>
                      </a:r>
                    </a:p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ENTRYPOINT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해당 컨테이너가 수행하게 될 실행 명령을 정의하는 선언문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CMD ["python", "./manage.py", "</a:t>
                      </a:r>
                      <a:r>
                        <a:rPr lang="en-US" altLang="ko-KR" sz="1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runserver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 "0.0.0.0:8000"]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[Django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j-lt"/>
                        </a:rPr>
                        <a:t>서버 구동 명령어와 동일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j-lt"/>
                        </a:rPr>
                        <a:t>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1252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EXPOSE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+mj-lt"/>
                        </a:rPr>
                        <a:t>도커에서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lt"/>
                        </a:rPr>
                        <a:t> 포트 번호를 지정 시 사용되는 명령어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lt"/>
                        </a:rPr>
                        <a:t>EXPOSE 8000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해당 이미지로 컨테이너 생성 시 포트 번호를 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8000 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지정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  <a:endParaRPr lang="ko-KR" altLang="en-US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7694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13562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6A22CC-DCF8-143E-E7AD-4A111FAC3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441" y="1672507"/>
            <a:ext cx="6645357" cy="44366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5D9CDD-2018-2535-BF2F-ECF88F53F25B}"/>
              </a:ext>
            </a:extLst>
          </p:cNvPr>
          <p:cNvSpPr txBox="1"/>
          <p:nvPr/>
        </p:nvSpPr>
        <p:spPr>
          <a:xfrm>
            <a:off x="3711787" y="1303175"/>
            <a:ext cx="1808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DockerFile</a:t>
            </a:r>
            <a:r>
              <a:rPr lang="en-US" altLang="ko-KR" dirty="0"/>
              <a:t> </a:t>
            </a:r>
            <a:r>
              <a:rPr lang="ko-KR" altLang="en-US" dirty="0"/>
              <a:t>내용</a:t>
            </a:r>
          </a:p>
        </p:txBody>
      </p:sp>
    </p:spTree>
    <p:extLst>
      <p:ext uri="{BB962C8B-B14F-4D97-AF65-F5344CB8AC3E}">
        <p14:creationId xmlns:p14="http://schemas.microsoft.com/office/powerpoint/2010/main" val="27241893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D9CDD-2018-2535-BF2F-ECF88F53F25B}"/>
              </a:ext>
            </a:extLst>
          </p:cNvPr>
          <p:cNvSpPr txBox="1"/>
          <p:nvPr/>
        </p:nvSpPr>
        <p:spPr>
          <a:xfrm>
            <a:off x="3556715" y="951803"/>
            <a:ext cx="6189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이미지 생성 명령어</a:t>
            </a:r>
            <a:r>
              <a:rPr lang="en-US" altLang="ko-KR" dirty="0"/>
              <a:t>: docker build –t </a:t>
            </a:r>
            <a:r>
              <a:rPr lang="en-US" altLang="ko-KR" dirty="0" err="1"/>
              <a:t>hello_django_server</a:t>
            </a:r>
            <a:r>
              <a:rPr lang="en-US" altLang="ko-KR" dirty="0"/>
              <a:t> .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B06EBBB-AD77-B521-9592-9FB1F5ABF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741" y="1808493"/>
            <a:ext cx="7280620" cy="373617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03BED8B-E591-409B-04C9-2354A9A85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8741" y="2494211"/>
            <a:ext cx="7280620" cy="37361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C3F269-8D9D-1E60-3964-3A07CCA39022}"/>
              </a:ext>
            </a:extLst>
          </p:cNvPr>
          <p:cNvSpPr txBox="1"/>
          <p:nvPr/>
        </p:nvSpPr>
        <p:spPr>
          <a:xfrm>
            <a:off x="3556715" y="1337422"/>
            <a:ext cx="3855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이미지 확인 명령어</a:t>
            </a:r>
            <a:r>
              <a:rPr lang="en-US" altLang="ko-KR" dirty="0"/>
              <a:t>: docker</a:t>
            </a:r>
            <a:r>
              <a:rPr lang="ko-KR" altLang="en-US" dirty="0"/>
              <a:t> </a:t>
            </a:r>
            <a:r>
              <a:rPr lang="en-US" altLang="ko-KR" dirty="0"/>
              <a:t>images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957236E-6208-C068-4254-5CF442750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0155" y="3428998"/>
            <a:ext cx="5709206" cy="321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4146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D9CDD-2018-2535-BF2F-ECF88F53F25B}"/>
              </a:ext>
            </a:extLst>
          </p:cNvPr>
          <p:cNvSpPr txBox="1"/>
          <p:nvPr/>
        </p:nvSpPr>
        <p:spPr>
          <a:xfrm>
            <a:off x="2090733" y="977382"/>
            <a:ext cx="76309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컨테이너 실행 명령어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docker run --name </a:t>
            </a:r>
            <a:r>
              <a:rPr lang="en-US" altLang="ko-KR" dirty="0" err="1"/>
              <a:t>hello_django</a:t>
            </a:r>
            <a:r>
              <a:rPr lang="en-US" altLang="ko-KR" dirty="0"/>
              <a:t> -</a:t>
            </a:r>
            <a:r>
              <a:rPr lang="en-US" altLang="ko-KR" dirty="0" err="1"/>
              <a:t>itd</a:t>
            </a:r>
            <a:r>
              <a:rPr lang="en-US" altLang="ko-KR" dirty="0"/>
              <a:t> -p 8000:8000 </a:t>
            </a:r>
            <a:r>
              <a:rPr lang="en-US" altLang="ko-KR" dirty="0" err="1"/>
              <a:t>hello_django_server</a:t>
            </a:r>
            <a:endParaRPr lang="en-US" altLang="ko-KR" dirty="0"/>
          </a:p>
          <a:p>
            <a:r>
              <a:rPr lang="ko-KR" altLang="en-US" dirty="0"/>
              <a:t>확인 명령어</a:t>
            </a:r>
            <a:r>
              <a:rPr lang="en-US" altLang="ko-KR" dirty="0"/>
              <a:t>: docker </a:t>
            </a:r>
            <a:r>
              <a:rPr lang="en-US" altLang="ko-KR" dirty="0" err="1"/>
              <a:t>ps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BE85166-56D9-59B2-52CD-210ACE565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732" y="2062636"/>
            <a:ext cx="7440041" cy="381798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732341-8FC3-35B9-C3E3-59033D465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186" y="3343277"/>
            <a:ext cx="6095998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735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D9CDD-2018-2535-BF2F-ECF88F53F25B}"/>
              </a:ext>
            </a:extLst>
          </p:cNvPr>
          <p:cNvSpPr txBox="1"/>
          <p:nvPr/>
        </p:nvSpPr>
        <p:spPr>
          <a:xfrm>
            <a:off x="2090733" y="977382"/>
            <a:ext cx="76309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컨테이너 실행 명령어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docker run --name </a:t>
            </a:r>
            <a:r>
              <a:rPr lang="en-US" altLang="ko-KR" dirty="0" err="1"/>
              <a:t>hello_django</a:t>
            </a:r>
            <a:r>
              <a:rPr lang="en-US" altLang="ko-KR" dirty="0"/>
              <a:t> -</a:t>
            </a:r>
            <a:r>
              <a:rPr lang="en-US" altLang="ko-KR" dirty="0" err="1"/>
              <a:t>itd</a:t>
            </a:r>
            <a:r>
              <a:rPr lang="en-US" altLang="ko-KR" dirty="0"/>
              <a:t> -p 8000:8000 </a:t>
            </a:r>
            <a:r>
              <a:rPr lang="en-US" altLang="ko-KR" dirty="0" err="1"/>
              <a:t>hello_django_server</a:t>
            </a:r>
            <a:endParaRPr lang="en-US" altLang="ko-KR" dirty="0"/>
          </a:p>
          <a:p>
            <a:r>
              <a:rPr lang="ko-KR" altLang="en-US" dirty="0"/>
              <a:t>확인 명령어</a:t>
            </a:r>
            <a:r>
              <a:rPr lang="en-US" altLang="ko-KR" dirty="0"/>
              <a:t>: docker </a:t>
            </a:r>
            <a:r>
              <a:rPr lang="en-US" altLang="ko-KR" dirty="0" err="1"/>
              <a:t>ps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BE85166-56D9-59B2-52CD-210ACE565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732" y="2062636"/>
            <a:ext cx="7440041" cy="381798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732341-8FC3-35B9-C3E3-59033D465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186" y="3343277"/>
            <a:ext cx="6095998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6623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D9CDD-2018-2535-BF2F-ECF88F53F25B}"/>
              </a:ext>
            </a:extLst>
          </p:cNvPr>
          <p:cNvSpPr txBox="1"/>
          <p:nvPr/>
        </p:nvSpPr>
        <p:spPr>
          <a:xfrm>
            <a:off x="4303495" y="997087"/>
            <a:ext cx="5221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3"/>
              </a:rPr>
              <a:t>http://localhost:8000/hello</a:t>
            </a:r>
            <a:r>
              <a:rPr lang="en-US" altLang="ko-KR" dirty="0"/>
              <a:t> </a:t>
            </a:r>
            <a:r>
              <a:rPr lang="ko-KR" altLang="en-US" dirty="0"/>
              <a:t>접속 시 나오는 화면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C2E9BBB-6587-5F2E-E37D-F4418F2C6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2675" y="1440799"/>
            <a:ext cx="9581937" cy="520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32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용어 정리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D7861F9-DA9A-4D2F-B4C4-9AE4367D6EF6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5800C08F-6DAB-41D7-A4E7-2FA2E43641DF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57927D12-407E-4AB5-BF87-C8E2A50CFBA0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5FB852B-6C80-4344-BAC0-8464E6965A56}"/>
                </a:ext>
              </a:extLst>
            </p:cNvPr>
            <p:cNvSpPr txBox="1"/>
            <p:nvPr/>
          </p:nvSpPr>
          <p:spPr>
            <a:xfrm>
              <a:off x="2857650" y="1352851"/>
              <a:ext cx="11591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Docker</a:t>
              </a:r>
              <a:endParaRPr lang="ko-KR" altLang="en-US" sz="24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C523466-3EA3-4DDA-8611-6970D176CF13}"/>
              </a:ext>
            </a:extLst>
          </p:cNvPr>
          <p:cNvGrpSpPr/>
          <p:nvPr/>
        </p:nvGrpSpPr>
        <p:grpSpPr>
          <a:xfrm>
            <a:off x="2965141" y="1872763"/>
            <a:ext cx="4890948" cy="307777"/>
            <a:chOff x="2937986" y="1742496"/>
            <a:chExt cx="4890948" cy="307777"/>
          </a:xfrm>
        </p:grpSpPr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F2D3F134-CF99-46D1-B954-4E1E82B2BE21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0A1954C-4B38-4379-A7B5-669D8B69B723}"/>
                </a:ext>
              </a:extLst>
            </p:cNvPr>
            <p:cNvSpPr txBox="1"/>
            <p:nvPr/>
          </p:nvSpPr>
          <p:spPr>
            <a:xfrm>
              <a:off x="3139830" y="1742496"/>
              <a:ext cx="46891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리눅스 컨테이너 기반으로 하는 오픈소스 가상화 플랫폼</a:t>
              </a:r>
              <a:endParaRPr lang="en-US" altLang="ko-KR" sz="14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3C055068-98B1-462E-BC1F-3F1FBF96A718}"/>
              </a:ext>
            </a:extLst>
          </p:cNvPr>
          <p:cNvGrpSpPr/>
          <p:nvPr/>
        </p:nvGrpSpPr>
        <p:grpSpPr>
          <a:xfrm>
            <a:off x="2965141" y="3919493"/>
            <a:ext cx="8407937" cy="523220"/>
            <a:chOff x="2937986" y="1742496"/>
            <a:chExt cx="8407937" cy="523220"/>
          </a:xfrm>
        </p:grpSpPr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F0EAE5DC-64AB-4064-B2AB-1201CD4F1402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52AA5B6-9A9D-48DD-A4AF-656D3F8B5E36}"/>
                </a:ext>
              </a:extLst>
            </p:cNvPr>
            <p:cNvSpPr txBox="1"/>
            <p:nvPr/>
          </p:nvSpPr>
          <p:spPr>
            <a:xfrm>
              <a:off x="3139830" y="1742496"/>
              <a:ext cx="820609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OS</a:t>
              </a:r>
              <a:r>
                <a:rPr lang="ko-KR" altLang="en-US" sz="1400" dirty="0"/>
                <a:t>레벨의 가상화로 프로세스를 격리시켜 동작하는 방식</a:t>
              </a:r>
            </a:p>
            <a:p>
              <a:r>
                <a:rPr lang="en-US" altLang="ko-KR" sz="1400" dirty="0"/>
                <a:t>[OS</a:t>
              </a:r>
              <a:r>
                <a:rPr lang="ko-KR" altLang="en-US" sz="1400" dirty="0"/>
                <a:t>레벨</a:t>
              </a:r>
              <a:r>
                <a:rPr lang="en-US" altLang="ko-KR" sz="1400" dirty="0"/>
                <a:t>: </a:t>
              </a:r>
              <a:r>
                <a:rPr lang="ko-KR" altLang="en-US" sz="1400" dirty="0"/>
                <a:t>리눅스 운영체제 부팅 시 기동 시키는 프로그램의 실행 순서를 조절하기 위한 계층 시스템</a:t>
              </a:r>
              <a:r>
                <a:rPr lang="en-US" altLang="ko-KR" sz="1400" dirty="0"/>
                <a:t>]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8B2DF82-D28F-4A2A-A82E-9E5F0380A76D}"/>
              </a:ext>
            </a:extLst>
          </p:cNvPr>
          <p:cNvGrpSpPr/>
          <p:nvPr/>
        </p:nvGrpSpPr>
        <p:grpSpPr>
          <a:xfrm>
            <a:off x="2388093" y="2837454"/>
            <a:ext cx="7998780" cy="550377"/>
            <a:chOff x="2237173" y="1331650"/>
            <a:chExt cx="7998780" cy="550377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FC4ADA43-4655-4767-B2EE-D205B4AA85AF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2.</a:t>
              </a:r>
              <a:endParaRPr lang="ko-KR" altLang="en-US" dirty="0"/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12AC8FD-048D-4D9B-A9BA-0178371BAEDA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F2EDA03-CF68-4F14-B1CC-A7112735A15F}"/>
                </a:ext>
              </a:extLst>
            </p:cNvPr>
            <p:cNvSpPr txBox="1"/>
            <p:nvPr/>
          </p:nvSpPr>
          <p:spPr>
            <a:xfrm>
              <a:off x="2857650" y="1352851"/>
              <a:ext cx="30652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Container [</a:t>
              </a:r>
              <a:r>
                <a:rPr lang="ko-KR" altLang="en-US" sz="2400" dirty="0"/>
                <a:t>컨테이너</a:t>
              </a:r>
              <a:r>
                <a:rPr lang="en-US" altLang="ko-KR" sz="2400" dirty="0"/>
                <a:t>]</a:t>
              </a:r>
              <a:endParaRPr lang="ko-KR" altLang="en-US" sz="2400" dirty="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4A2EF56-0D2A-4AD0-9398-0BB9567EE882}"/>
              </a:ext>
            </a:extLst>
          </p:cNvPr>
          <p:cNvGrpSpPr/>
          <p:nvPr/>
        </p:nvGrpSpPr>
        <p:grpSpPr>
          <a:xfrm>
            <a:off x="2388093" y="4805463"/>
            <a:ext cx="7998780" cy="550377"/>
            <a:chOff x="2237173" y="1331650"/>
            <a:chExt cx="7998780" cy="550377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7CCCB31D-4BA1-4A8C-9BB6-A6D17694BE07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3.</a:t>
              </a:r>
              <a:endParaRPr lang="ko-KR" altLang="en-US" dirty="0"/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2B1B69C8-6ABF-490B-BE12-4D26382EDEE2}"/>
                </a:ext>
              </a:extLst>
            </p:cNvPr>
            <p:cNvCxnSpPr>
              <a:cxnSpLocks/>
              <a:stCxn id="40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FB0D0EB-7B44-4EB7-9173-C5EF9E40A54F}"/>
                </a:ext>
              </a:extLst>
            </p:cNvPr>
            <p:cNvSpPr txBox="1"/>
            <p:nvPr/>
          </p:nvSpPr>
          <p:spPr>
            <a:xfrm>
              <a:off x="2857650" y="1352851"/>
              <a:ext cx="2271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Image [</a:t>
              </a:r>
              <a:r>
                <a:rPr lang="ko-KR" altLang="en-US" sz="2400" dirty="0"/>
                <a:t>이미지</a:t>
              </a:r>
              <a:r>
                <a:rPr lang="en-US" altLang="ko-KR" sz="2400" dirty="0"/>
                <a:t>]</a:t>
              </a:r>
              <a:endParaRPr lang="ko-KR" altLang="en-US" sz="2400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CFBA1FC9-EB1E-4818-A101-02F25CB63A24}"/>
              </a:ext>
            </a:extLst>
          </p:cNvPr>
          <p:cNvGrpSpPr/>
          <p:nvPr/>
        </p:nvGrpSpPr>
        <p:grpSpPr>
          <a:xfrm>
            <a:off x="2965141" y="2328091"/>
            <a:ext cx="4369973" cy="307777"/>
            <a:chOff x="2937986" y="1742496"/>
            <a:chExt cx="4369973" cy="307777"/>
          </a:xfrm>
        </p:grpSpPr>
        <p:sp>
          <p:nvSpPr>
            <p:cNvPr id="48" name="이등변 삼각형 47">
              <a:extLst>
                <a:ext uri="{FF2B5EF4-FFF2-40B4-BE49-F238E27FC236}">
                  <a16:creationId xmlns:a16="http://schemas.microsoft.com/office/drawing/2014/main" id="{D17655EB-4531-4CDF-9DF3-450ACD60028A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9C422E7-824E-4B2F-81C3-0807B0E45F92}"/>
                </a:ext>
              </a:extLst>
            </p:cNvPr>
            <p:cNvSpPr txBox="1"/>
            <p:nvPr/>
          </p:nvSpPr>
          <p:spPr>
            <a:xfrm>
              <a:off x="3139830" y="1742496"/>
              <a:ext cx="4168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성능향상</a:t>
              </a:r>
              <a:r>
                <a:rPr lang="en-US" altLang="ko-KR" sz="1400" dirty="0"/>
                <a:t>,</a:t>
              </a:r>
              <a:r>
                <a:rPr lang="ko-KR" altLang="en-US" sz="1400" dirty="0"/>
                <a:t> </a:t>
              </a:r>
              <a:r>
                <a:rPr lang="ko-KR" altLang="en-US" sz="1400" dirty="0" err="1"/>
                <a:t>이식성</a:t>
              </a:r>
              <a:r>
                <a:rPr lang="en-US" altLang="ko-KR" sz="1400" dirty="0"/>
                <a:t>, </a:t>
              </a:r>
              <a:r>
                <a:rPr lang="ko-KR" altLang="en-US" sz="1400" dirty="0"/>
                <a:t>유연성이 좋기 때문에 사용된다</a:t>
              </a:r>
              <a:r>
                <a:rPr lang="en-US" altLang="ko-KR" sz="1400" dirty="0"/>
                <a:t>.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4DCD9D04-E2B2-4886-B092-AAEA098C85D1}"/>
              </a:ext>
            </a:extLst>
          </p:cNvPr>
          <p:cNvGrpSpPr/>
          <p:nvPr/>
        </p:nvGrpSpPr>
        <p:grpSpPr>
          <a:xfrm>
            <a:off x="2965141" y="3502222"/>
            <a:ext cx="2113971" cy="307777"/>
            <a:chOff x="2937986" y="1742496"/>
            <a:chExt cx="2113971" cy="307777"/>
          </a:xfrm>
        </p:grpSpPr>
        <p:sp>
          <p:nvSpPr>
            <p:cNvPr id="51" name="이등변 삼각형 50">
              <a:extLst>
                <a:ext uri="{FF2B5EF4-FFF2-40B4-BE49-F238E27FC236}">
                  <a16:creationId xmlns:a16="http://schemas.microsoft.com/office/drawing/2014/main" id="{A1884801-C443-402E-8ECA-6A21373D3E94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DE9C3B5-8336-4A40-987F-3B41E916A605}"/>
                </a:ext>
              </a:extLst>
            </p:cNvPr>
            <p:cNvSpPr txBox="1"/>
            <p:nvPr/>
          </p:nvSpPr>
          <p:spPr>
            <a:xfrm>
              <a:off x="3139830" y="1742496"/>
              <a:ext cx="19121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LXC: </a:t>
              </a:r>
              <a:r>
                <a:rPr lang="ko-KR" altLang="en-US" sz="1400" dirty="0"/>
                <a:t>리눅스 컨테이너</a:t>
              </a:r>
              <a:endParaRPr lang="en-US" altLang="ko-KR" sz="1400" dirty="0"/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15BE6FBF-A261-4C65-8CC0-7AB8D95C6AB4}"/>
              </a:ext>
            </a:extLst>
          </p:cNvPr>
          <p:cNvGrpSpPr/>
          <p:nvPr/>
        </p:nvGrpSpPr>
        <p:grpSpPr>
          <a:xfrm>
            <a:off x="2954672" y="6102087"/>
            <a:ext cx="7819635" cy="307777"/>
            <a:chOff x="2937986" y="1742496"/>
            <a:chExt cx="7819635" cy="307777"/>
          </a:xfrm>
        </p:grpSpPr>
        <p:sp>
          <p:nvSpPr>
            <p:cNvPr id="57" name="이등변 삼각형 56">
              <a:extLst>
                <a:ext uri="{FF2B5EF4-FFF2-40B4-BE49-F238E27FC236}">
                  <a16:creationId xmlns:a16="http://schemas.microsoft.com/office/drawing/2014/main" id="{FF684E1C-7A9D-47C9-B394-4AF6CF5F6BD5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4EFCC87-9DED-4C76-9331-4E864BEC11E4}"/>
                </a:ext>
              </a:extLst>
            </p:cNvPr>
            <p:cNvSpPr txBox="1"/>
            <p:nvPr/>
          </p:nvSpPr>
          <p:spPr>
            <a:xfrm>
              <a:off x="3139830" y="1742496"/>
              <a:ext cx="76177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/>
                <a:t>도커허브에서</a:t>
              </a:r>
              <a:r>
                <a:rPr lang="ko-KR" altLang="en-US" sz="1400" dirty="0"/>
                <a:t> 이미지를 내려 받을 수 있으며 이를 다운로드 받아 컨테이너에 등록할 수 있다</a:t>
              </a:r>
              <a:r>
                <a:rPr lang="en-US" altLang="ko-KR" sz="1400" dirty="0"/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9067387-E897-4737-9F31-206973AA1FA4}"/>
              </a:ext>
            </a:extLst>
          </p:cNvPr>
          <p:cNvGrpSpPr/>
          <p:nvPr/>
        </p:nvGrpSpPr>
        <p:grpSpPr>
          <a:xfrm>
            <a:off x="2965141" y="5504437"/>
            <a:ext cx="4352339" cy="523220"/>
            <a:chOff x="2937986" y="1742496"/>
            <a:chExt cx="4352339" cy="523220"/>
          </a:xfrm>
        </p:grpSpPr>
        <p:sp>
          <p:nvSpPr>
            <p:cNvPr id="60" name="이등변 삼각형 59">
              <a:extLst>
                <a:ext uri="{FF2B5EF4-FFF2-40B4-BE49-F238E27FC236}">
                  <a16:creationId xmlns:a16="http://schemas.microsoft.com/office/drawing/2014/main" id="{164BBC62-E52D-4BD4-B6A5-B46C6198F166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833777D-EA19-4806-B07A-450413D84A11}"/>
                </a:ext>
              </a:extLst>
            </p:cNvPr>
            <p:cNvSpPr txBox="1"/>
            <p:nvPr/>
          </p:nvSpPr>
          <p:spPr>
            <a:xfrm>
              <a:off x="3139830" y="1742496"/>
              <a:ext cx="41504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커널이 하나의 파일로 디스크에 저장되어 있는 것</a:t>
              </a:r>
              <a:endParaRPr lang="en-US" altLang="ko-KR" sz="1400" dirty="0"/>
            </a:p>
            <a:p>
              <a:r>
                <a:rPr lang="en-US" altLang="ko-KR" sz="1400" dirty="0"/>
                <a:t>[</a:t>
              </a:r>
              <a:r>
                <a:rPr lang="ko-KR" altLang="en-US" sz="1400" dirty="0"/>
                <a:t>쉽게 말해 </a:t>
              </a:r>
              <a:r>
                <a:rPr lang="en-US" altLang="ko-KR" sz="1400" dirty="0"/>
                <a:t>OS </a:t>
              </a:r>
              <a:r>
                <a:rPr lang="ko-KR" altLang="en-US" sz="1400" dirty="0"/>
                <a:t>운영체제 </a:t>
              </a:r>
              <a:r>
                <a:rPr lang="en-US" altLang="ko-KR" sz="1400" dirty="0"/>
                <a:t>CD]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636FE7D-36DB-9560-50A2-620F01ABD8C4}"/>
              </a:ext>
            </a:extLst>
          </p:cNvPr>
          <p:cNvGrpSpPr/>
          <p:nvPr/>
        </p:nvGrpSpPr>
        <p:grpSpPr>
          <a:xfrm>
            <a:off x="2965141" y="4466827"/>
            <a:ext cx="1866082" cy="307777"/>
            <a:chOff x="2937986" y="1742496"/>
            <a:chExt cx="1866082" cy="307777"/>
          </a:xfrm>
        </p:grpSpPr>
        <p:sp>
          <p:nvSpPr>
            <p:cNvPr id="38" name="이등변 삼각형 37">
              <a:extLst>
                <a:ext uri="{FF2B5EF4-FFF2-40B4-BE49-F238E27FC236}">
                  <a16:creationId xmlns:a16="http://schemas.microsoft.com/office/drawing/2014/main" id="{D58DF229-E99C-7349-ED0A-E97F6DC60A09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015F9DE-DDF2-5FA1-8D2A-23B38E3C7A2C}"/>
                </a:ext>
              </a:extLst>
            </p:cNvPr>
            <p:cNvSpPr txBox="1"/>
            <p:nvPr/>
          </p:nvSpPr>
          <p:spPr>
            <a:xfrm>
              <a:off x="3139830" y="1742496"/>
              <a:ext cx="16642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예시</a:t>
              </a:r>
              <a:r>
                <a:rPr lang="en-US" altLang="ko-KR" sz="1400" dirty="0"/>
                <a:t>: OS </a:t>
              </a:r>
              <a:r>
                <a:rPr lang="ko-KR" altLang="en-US" sz="1400" dirty="0"/>
                <a:t>운영체제</a:t>
              </a:r>
              <a:endParaRPr lang="en-US" altLang="ko-K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286961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이중화 서버 실습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532F773-4141-D07B-AF9B-E4234A7E933D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F6DFBBC-7DEE-13AE-E412-30C157373AC4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CA97ED7F-0530-65F3-54F9-7B78507DB2BD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6A61D29-EBF3-60D5-C208-624E389908DC}"/>
                </a:ext>
              </a:extLst>
            </p:cNvPr>
            <p:cNvSpPr txBox="1"/>
            <p:nvPr/>
          </p:nvSpPr>
          <p:spPr>
            <a:xfrm>
              <a:off x="2857650" y="1352851"/>
              <a:ext cx="21403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/>
                <a:t>서버의 이중화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78B590D-A73D-E9BC-D97C-C97F9180BF3E}"/>
              </a:ext>
            </a:extLst>
          </p:cNvPr>
          <p:cNvGrpSpPr/>
          <p:nvPr/>
        </p:nvGrpSpPr>
        <p:grpSpPr>
          <a:xfrm>
            <a:off x="3008570" y="1748120"/>
            <a:ext cx="7769941" cy="1010726"/>
            <a:chOff x="2937986" y="1742496"/>
            <a:chExt cx="7769941" cy="1010726"/>
          </a:xfrm>
        </p:grpSpPr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4024A110-045D-A8B3-D2FE-5481FFA56C15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B02E155-6808-F09F-6B3F-8AAC0EABF5B9}"/>
                </a:ext>
              </a:extLst>
            </p:cNvPr>
            <p:cNvSpPr txBox="1"/>
            <p:nvPr/>
          </p:nvSpPr>
          <p:spPr>
            <a:xfrm>
              <a:off x="3139830" y="1742496"/>
              <a:ext cx="7568097" cy="10107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서버를 병렬로 둘 이상을 두어 가용성과 내결함성을 향상시키기 위한 방식</a:t>
              </a:r>
              <a:endParaRPr lang="en-US" altLang="ko-KR" sz="1400" dirty="0"/>
            </a:p>
            <a:p>
              <a:endParaRPr lang="en-US" altLang="ko-KR" sz="1200" dirty="0"/>
            </a:p>
            <a:p>
              <a:pPr>
                <a:lnSpc>
                  <a:spcPct val="150000"/>
                </a:lnSpc>
              </a:pPr>
              <a:r>
                <a:rPr lang="en-US" altLang="ko-KR" sz="1200" dirty="0"/>
                <a:t>※ </a:t>
              </a:r>
              <a:r>
                <a:rPr lang="ko-KR" altLang="en-US" sz="1200" dirty="0"/>
                <a:t>가용성</a:t>
              </a:r>
              <a:r>
                <a:rPr lang="en-US" altLang="ko-KR" sz="1200" dirty="0"/>
                <a:t>: </a:t>
              </a:r>
              <a:r>
                <a:rPr lang="ko-KR" altLang="en-US" sz="1200" dirty="0"/>
                <a:t>서버와 네트워크 또는 프로그램 등의 다양한 정보 시스템이 정상적으로 사용 가능한 정도를 의미</a:t>
              </a:r>
              <a:endParaRPr lang="en-US" altLang="ko-KR" sz="1200" dirty="0"/>
            </a:p>
            <a:p>
              <a:pPr>
                <a:lnSpc>
                  <a:spcPct val="150000"/>
                </a:lnSpc>
              </a:pPr>
              <a:r>
                <a:rPr lang="en-US" altLang="ko-KR" sz="1200" dirty="0"/>
                <a:t>※ </a:t>
              </a:r>
              <a:r>
                <a:rPr lang="ko-KR" altLang="en-US" sz="1200" dirty="0"/>
                <a:t>내결함성</a:t>
              </a:r>
              <a:r>
                <a:rPr lang="en-US" altLang="ko-KR" sz="1200" dirty="0"/>
                <a:t>: </a:t>
              </a:r>
              <a:r>
                <a:rPr lang="ko-KR" altLang="en-US" sz="1200" dirty="0"/>
                <a:t>시스템이 하드웨어 또는 소프트웨어의 오류</a:t>
              </a:r>
              <a:r>
                <a:rPr lang="en-US" altLang="ko-KR" sz="1200" dirty="0"/>
                <a:t>, </a:t>
              </a:r>
              <a:r>
                <a:rPr lang="ko-KR" altLang="en-US" sz="1200" dirty="0"/>
                <a:t>장애 고장에 계속해서 동작하는 능력</a:t>
              </a:r>
              <a:endParaRPr lang="en-US" altLang="ko-KR" sz="1200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1289A13-375D-CF2E-6E60-56E9BB69791D}"/>
              </a:ext>
            </a:extLst>
          </p:cNvPr>
          <p:cNvGrpSpPr/>
          <p:nvPr/>
        </p:nvGrpSpPr>
        <p:grpSpPr>
          <a:xfrm>
            <a:off x="2388093" y="3556743"/>
            <a:ext cx="7998780" cy="550377"/>
            <a:chOff x="2237173" y="1331650"/>
            <a:chExt cx="7998780" cy="550377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1B02B5FE-C552-3482-5D78-118E08515780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2.</a:t>
              </a:r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B40484EA-8410-BD43-3B76-3E89DC6B6848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D8690EE-255C-20CA-B901-FBA2EB01DDB9}"/>
                </a:ext>
              </a:extLst>
            </p:cNvPr>
            <p:cNvSpPr txBox="1"/>
            <p:nvPr/>
          </p:nvSpPr>
          <p:spPr>
            <a:xfrm>
              <a:off x="2857650" y="1352851"/>
              <a:ext cx="18325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/>
                <a:t>로드 </a:t>
              </a:r>
              <a:r>
                <a:rPr lang="ko-KR" altLang="en-US" sz="2400" dirty="0" err="1"/>
                <a:t>밸런싱</a:t>
              </a:r>
              <a:endParaRPr lang="ko-KR" altLang="en-US" sz="2400" dirty="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AE409B1-86A9-DCC1-09EA-1363C3B7C0BB}"/>
              </a:ext>
            </a:extLst>
          </p:cNvPr>
          <p:cNvGrpSpPr/>
          <p:nvPr/>
        </p:nvGrpSpPr>
        <p:grpSpPr>
          <a:xfrm>
            <a:off x="3008570" y="4373729"/>
            <a:ext cx="8614724" cy="307777"/>
            <a:chOff x="2937986" y="1742496"/>
            <a:chExt cx="8614724" cy="307777"/>
          </a:xfrm>
        </p:grpSpPr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F705A8AF-8F43-534A-BD9F-898584E4B8D0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DD0C7D-2E75-D503-DFFC-F7CB704EDA5B}"/>
                </a:ext>
              </a:extLst>
            </p:cNvPr>
            <p:cNvSpPr txBox="1"/>
            <p:nvPr/>
          </p:nvSpPr>
          <p:spPr>
            <a:xfrm>
              <a:off x="3139830" y="1742496"/>
              <a:ext cx="84128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서버 이중화의 대표적인 방법으로 클라이언트 요청을 여러 서버로 분산하여 부하를 분산 시키는 방법</a:t>
              </a:r>
              <a:endParaRPr lang="en-US" altLang="ko-KR" sz="1400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E5A0C05B-540E-95C1-E4A1-9ACFE62F0C39}"/>
              </a:ext>
            </a:extLst>
          </p:cNvPr>
          <p:cNvGrpSpPr/>
          <p:nvPr/>
        </p:nvGrpSpPr>
        <p:grpSpPr>
          <a:xfrm>
            <a:off x="3008570" y="2755007"/>
            <a:ext cx="7702615" cy="307777"/>
            <a:chOff x="2937986" y="1742496"/>
            <a:chExt cx="7702615" cy="307777"/>
          </a:xfrm>
        </p:grpSpPr>
        <p:sp>
          <p:nvSpPr>
            <p:cNvPr id="46" name="이등변 삼각형 45">
              <a:extLst>
                <a:ext uri="{FF2B5EF4-FFF2-40B4-BE49-F238E27FC236}">
                  <a16:creationId xmlns:a16="http://schemas.microsoft.com/office/drawing/2014/main" id="{F532E4BA-C02C-AD27-A8D8-79B756941DA4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801E7FA-BF4A-12E5-F679-C36F2F6DC5D3}"/>
                </a:ext>
              </a:extLst>
            </p:cNvPr>
            <p:cNvSpPr txBox="1"/>
            <p:nvPr/>
          </p:nvSpPr>
          <p:spPr>
            <a:xfrm>
              <a:off x="3139830" y="1742496"/>
              <a:ext cx="75007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가용성</a:t>
              </a:r>
              <a:r>
                <a:rPr lang="en-US" altLang="ko-KR" sz="1400" dirty="0"/>
                <a:t> </a:t>
              </a:r>
              <a:r>
                <a:rPr lang="ko-KR" altLang="en-US" sz="1400" dirty="0"/>
                <a:t>향상</a:t>
              </a:r>
              <a:r>
                <a:rPr lang="en-US" altLang="ko-KR" sz="1400" dirty="0"/>
                <a:t>: </a:t>
              </a:r>
              <a:r>
                <a:rPr lang="ko-KR" altLang="en-US" sz="1400" dirty="0"/>
                <a:t>하나의 서버가 장애가 발생하더라도 다른 서비스를 계속 할 수 있는 것을 지칭</a:t>
              </a:r>
              <a:endParaRPr lang="en-US" altLang="ko-KR" sz="1400" dirty="0"/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5A448002-A4BD-5DF4-F332-D359548EC607}"/>
              </a:ext>
            </a:extLst>
          </p:cNvPr>
          <p:cNvGrpSpPr/>
          <p:nvPr/>
        </p:nvGrpSpPr>
        <p:grpSpPr>
          <a:xfrm>
            <a:off x="3008570" y="3146546"/>
            <a:ext cx="8428776" cy="307777"/>
            <a:chOff x="2937986" y="1742496"/>
            <a:chExt cx="8428776" cy="307777"/>
          </a:xfrm>
        </p:grpSpPr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A54EA4DD-4AED-9C66-8D1F-1F42421D0BA0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C285321-D238-98E7-4CA2-15BE8DEF0278}"/>
                </a:ext>
              </a:extLst>
            </p:cNvPr>
            <p:cNvSpPr txBox="1"/>
            <p:nvPr/>
          </p:nvSpPr>
          <p:spPr>
            <a:xfrm>
              <a:off x="3139830" y="1742496"/>
              <a:ext cx="82269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내결함성 향상</a:t>
              </a:r>
              <a:r>
                <a:rPr lang="en-US" altLang="ko-KR" sz="1400" dirty="0"/>
                <a:t>:</a:t>
              </a:r>
              <a:r>
                <a:rPr lang="ko-KR" altLang="en-US" sz="1400" dirty="0"/>
                <a:t> 서버 장애 발생 시 시스템이 정지되지 않고 계속 동작 할 수 있게 유지하는 것을 지칭</a:t>
              </a:r>
              <a:endParaRPr lang="en-US" altLang="ko-KR" sz="1400" dirty="0"/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4E7532D0-CD00-BB7D-DF06-D0203003BD3E}"/>
              </a:ext>
            </a:extLst>
          </p:cNvPr>
          <p:cNvGrpSpPr/>
          <p:nvPr/>
        </p:nvGrpSpPr>
        <p:grpSpPr>
          <a:xfrm>
            <a:off x="3008570" y="4811978"/>
            <a:ext cx="7061414" cy="523220"/>
            <a:chOff x="2937986" y="1742496"/>
            <a:chExt cx="7061414" cy="523220"/>
          </a:xfrm>
        </p:grpSpPr>
        <p:sp>
          <p:nvSpPr>
            <p:cNvPr id="52" name="이등변 삼각형 51">
              <a:extLst>
                <a:ext uri="{FF2B5EF4-FFF2-40B4-BE49-F238E27FC236}">
                  <a16:creationId xmlns:a16="http://schemas.microsoft.com/office/drawing/2014/main" id="{1D52003A-B7B1-E9C7-029C-6CD51159028C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A1A0847-FEA6-A1C0-F370-7C8B7A367337}"/>
                </a:ext>
              </a:extLst>
            </p:cNvPr>
            <p:cNvSpPr txBox="1"/>
            <p:nvPr/>
          </p:nvSpPr>
          <p:spPr>
            <a:xfrm>
              <a:off x="3139830" y="1742496"/>
              <a:ext cx="68595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클라이언트 요청을 여러 서버로 전달 서버를 모니터링 장애 발생 시 이를 감지하고 </a:t>
              </a:r>
              <a:endParaRPr lang="en-US" altLang="ko-KR" sz="1400" dirty="0"/>
            </a:p>
            <a:p>
              <a:r>
                <a:rPr lang="ko-KR" altLang="en-US" sz="1400" dirty="0"/>
                <a:t>정상적으로 작동하는 서버로 트래픽을 전환</a:t>
              </a:r>
              <a:endParaRPr lang="en-US" altLang="ko-K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300288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이중화 서버 실습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532F773-4141-D07B-AF9B-E4234A7E933D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F6DFBBC-7DEE-13AE-E412-30C157373AC4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CA97ED7F-0530-65F3-54F9-7B78507DB2BD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6A61D29-EBF3-60D5-C208-624E389908DC}"/>
                </a:ext>
              </a:extLst>
            </p:cNvPr>
            <p:cNvSpPr txBox="1"/>
            <p:nvPr/>
          </p:nvSpPr>
          <p:spPr>
            <a:xfrm>
              <a:off x="2857650" y="1352851"/>
              <a:ext cx="29716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Active – Active </a:t>
              </a:r>
              <a:r>
                <a:rPr lang="ko-KR" altLang="en-US" sz="2400" dirty="0"/>
                <a:t>방식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1289A13-375D-CF2E-6E60-56E9BB69791D}"/>
              </a:ext>
            </a:extLst>
          </p:cNvPr>
          <p:cNvGrpSpPr/>
          <p:nvPr/>
        </p:nvGrpSpPr>
        <p:grpSpPr>
          <a:xfrm>
            <a:off x="2388093" y="3556743"/>
            <a:ext cx="7998780" cy="550377"/>
            <a:chOff x="2237173" y="1331650"/>
            <a:chExt cx="7998780" cy="550377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1B02B5FE-C552-3482-5D78-118E08515780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2.</a:t>
              </a:r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B40484EA-8410-BD43-3B76-3E89DC6B6848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D8690EE-255C-20CA-B901-FBA2EB01DDB9}"/>
                </a:ext>
              </a:extLst>
            </p:cNvPr>
            <p:cNvSpPr txBox="1"/>
            <p:nvPr/>
          </p:nvSpPr>
          <p:spPr>
            <a:xfrm>
              <a:off x="2857650" y="1352851"/>
              <a:ext cx="33336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Active - Standard </a:t>
              </a:r>
              <a:r>
                <a:rPr lang="ko-KR" altLang="en-US" sz="2400" dirty="0"/>
                <a:t>방식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5A448002-A4BD-5DF4-F332-D359548EC607}"/>
              </a:ext>
            </a:extLst>
          </p:cNvPr>
          <p:cNvGrpSpPr/>
          <p:nvPr/>
        </p:nvGrpSpPr>
        <p:grpSpPr>
          <a:xfrm>
            <a:off x="3109492" y="2735179"/>
            <a:ext cx="5671611" cy="523220"/>
            <a:chOff x="2937986" y="1742496"/>
            <a:chExt cx="5671611" cy="523220"/>
          </a:xfrm>
        </p:grpSpPr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A54EA4DD-4AED-9C66-8D1F-1F42421D0BA0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C285321-D238-98E7-4CA2-15BE8DEF0278}"/>
                </a:ext>
              </a:extLst>
            </p:cNvPr>
            <p:cNvSpPr txBox="1"/>
            <p:nvPr/>
          </p:nvSpPr>
          <p:spPr>
            <a:xfrm>
              <a:off x="3139830" y="1742496"/>
              <a:ext cx="54697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※ L4 </a:t>
              </a:r>
              <a:r>
                <a:rPr lang="ko-KR" altLang="en-US" sz="1400" dirty="0"/>
                <a:t>스위치</a:t>
              </a:r>
              <a:r>
                <a:rPr lang="en-US" altLang="ko-KR" sz="1400" dirty="0"/>
                <a:t>: </a:t>
              </a:r>
              <a:r>
                <a:rPr lang="ko-KR" altLang="en-US" sz="1400" dirty="0" err="1"/>
                <a:t>로드밸런싱</a:t>
              </a:r>
              <a:r>
                <a:rPr lang="en-US" altLang="ko-KR" sz="1400" dirty="0"/>
                <a:t>(</a:t>
              </a:r>
              <a:r>
                <a:rPr lang="ko-KR" altLang="en-US" sz="1400" dirty="0"/>
                <a:t>서버 부하 분산</a:t>
              </a:r>
              <a:r>
                <a:rPr lang="en-US" altLang="ko-KR" sz="1400" dirty="0"/>
                <a:t>)</a:t>
              </a:r>
              <a:r>
                <a:rPr lang="ko-KR" altLang="en-US" sz="1400" dirty="0"/>
                <a:t>을 처리하는 통신장비로 </a:t>
              </a:r>
              <a:endParaRPr lang="en-US" altLang="ko-KR" sz="1400" dirty="0"/>
            </a:p>
            <a:p>
              <a:r>
                <a:rPr lang="ko-KR" altLang="en-US" sz="1400" dirty="0"/>
                <a:t>네트워크를 통해 들어오는 요청을 서버들에 적절히 나눠주는 역할</a:t>
              </a:r>
              <a:endParaRPr lang="en-US" altLang="ko-KR" sz="1400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E0D49EF-41DC-9204-7A46-704D8DE4455A}"/>
              </a:ext>
            </a:extLst>
          </p:cNvPr>
          <p:cNvGrpSpPr/>
          <p:nvPr/>
        </p:nvGrpSpPr>
        <p:grpSpPr>
          <a:xfrm>
            <a:off x="3109492" y="1722684"/>
            <a:ext cx="5795042" cy="523220"/>
            <a:chOff x="2937986" y="1742496"/>
            <a:chExt cx="5795042" cy="523220"/>
          </a:xfrm>
        </p:grpSpPr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81CC2B2F-EA04-953F-7B30-0A93E8BC93FA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936F902-FE0F-5E55-7895-14213B8E132F}"/>
                </a:ext>
              </a:extLst>
            </p:cNvPr>
            <p:cNvSpPr txBox="1"/>
            <p:nvPr/>
          </p:nvSpPr>
          <p:spPr>
            <a:xfrm>
              <a:off x="3139830" y="1742496"/>
              <a:ext cx="559319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L4 </a:t>
              </a:r>
              <a:r>
                <a:rPr lang="ko-KR" altLang="en-US" sz="1400" dirty="0"/>
                <a:t>스위치 등 부하 분산</a:t>
              </a:r>
              <a:r>
                <a:rPr lang="en-US" altLang="ko-KR" sz="1400" dirty="0"/>
                <a:t>(SLB) </a:t>
              </a:r>
              <a:r>
                <a:rPr lang="ko-KR" altLang="en-US" sz="1400" dirty="0"/>
                <a:t>로드 </a:t>
              </a:r>
              <a:r>
                <a:rPr lang="ko-KR" altLang="en-US" sz="1400" dirty="0" err="1"/>
                <a:t>밸런싱을</a:t>
              </a:r>
              <a:r>
                <a:rPr lang="ko-KR" altLang="en-US" sz="1400" dirty="0"/>
                <a:t> 통해 기능</a:t>
              </a:r>
              <a:r>
                <a:rPr lang="en-US" altLang="ko-KR" sz="1400" dirty="0"/>
                <a:t>/</a:t>
              </a:r>
              <a:r>
                <a:rPr lang="ko-KR" altLang="en-US" sz="1400" dirty="0"/>
                <a:t>성격에 따라 </a:t>
              </a:r>
              <a:endParaRPr lang="en-US" altLang="ko-KR" sz="1400" dirty="0"/>
            </a:p>
            <a:p>
              <a:r>
                <a:rPr lang="en-US" altLang="ko-KR" sz="1400" dirty="0"/>
                <a:t>1</a:t>
              </a:r>
              <a:r>
                <a:rPr lang="ko-KR" altLang="en-US" sz="1400" dirty="0"/>
                <a:t>번 또는 </a:t>
              </a:r>
              <a:r>
                <a:rPr lang="en-US" altLang="ko-KR" sz="1400" dirty="0"/>
                <a:t>2</a:t>
              </a:r>
              <a:r>
                <a:rPr lang="ko-KR" altLang="en-US" sz="1400" dirty="0"/>
                <a:t>번 서버로 나뉘어 처리하도록 구성하는 것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9EA983E-2536-800C-2779-A6E242BA61D7}"/>
              </a:ext>
            </a:extLst>
          </p:cNvPr>
          <p:cNvGrpSpPr/>
          <p:nvPr/>
        </p:nvGrpSpPr>
        <p:grpSpPr>
          <a:xfrm>
            <a:off x="3109492" y="2262009"/>
            <a:ext cx="5615505" cy="307777"/>
            <a:chOff x="2937986" y="1742496"/>
            <a:chExt cx="5615505" cy="307777"/>
          </a:xfrm>
        </p:grpSpPr>
        <p:sp>
          <p:nvSpPr>
            <p:cNvPr id="39" name="이등변 삼각형 38">
              <a:extLst>
                <a:ext uri="{FF2B5EF4-FFF2-40B4-BE49-F238E27FC236}">
                  <a16:creationId xmlns:a16="http://schemas.microsoft.com/office/drawing/2014/main" id="{65261671-16CC-D32D-56EB-813D14D9C26B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4B00677-E8EF-9C33-9CE7-F26FCF665B6C}"/>
                </a:ext>
              </a:extLst>
            </p:cNvPr>
            <p:cNvSpPr txBox="1"/>
            <p:nvPr/>
          </p:nvSpPr>
          <p:spPr>
            <a:xfrm>
              <a:off x="3139830" y="1742496"/>
              <a:ext cx="5413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부하 분산</a:t>
              </a:r>
              <a:r>
                <a:rPr lang="en-US" altLang="ko-KR" sz="1400" dirty="0"/>
                <a:t>(L4)</a:t>
              </a:r>
              <a:r>
                <a:rPr lang="ko-KR" altLang="en-US" sz="1400" dirty="0"/>
                <a:t>가 상시 필요한 구간이 있을 때 사용 </a:t>
              </a:r>
              <a:r>
                <a:rPr lang="en-US" altLang="ko-KR" sz="1400" dirty="0"/>
                <a:t>[</a:t>
              </a:r>
              <a:r>
                <a:rPr lang="ko-KR" altLang="en-US" sz="1400" dirty="0"/>
                <a:t>금융권 </a:t>
              </a:r>
              <a:r>
                <a:rPr lang="en-US" altLang="ko-KR" sz="1400" dirty="0"/>
                <a:t>/ </a:t>
              </a:r>
              <a:r>
                <a:rPr lang="ko-KR" altLang="en-US" sz="1400" dirty="0"/>
                <a:t>은행</a:t>
              </a:r>
              <a:r>
                <a:rPr lang="en-US" altLang="ko-KR" sz="1400" dirty="0"/>
                <a:t>]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D3B0D5F-B741-876B-C5DB-0E555A4C43DA}"/>
              </a:ext>
            </a:extLst>
          </p:cNvPr>
          <p:cNvGrpSpPr/>
          <p:nvPr/>
        </p:nvGrpSpPr>
        <p:grpSpPr>
          <a:xfrm>
            <a:off x="3109492" y="4318617"/>
            <a:ext cx="9170966" cy="307777"/>
            <a:chOff x="2937986" y="1742496"/>
            <a:chExt cx="9170966" cy="307777"/>
          </a:xfrm>
        </p:grpSpPr>
        <p:sp>
          <p:nvSpPr>
            <p:cNvPr id="42" name="이등변 삼각형 41">
              <a:extLst>
                <a:ext uri="{FF2B5EF4-FFF2-40B4-BE49-F238E27FC236}">
                  <a16:creationId xmlns:a16="http://schemas.microsoft.com/office/drawing/2014/main" id="{8B5DBE83-4140-2A12-ABAF-F53980209592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B82F336-A1D4-ACF0-F363-29756DAFDAFE}"/>
                </a:ext>
              </a:extLst>
            </p:cNvPr>
            <p:cNvSpPr txBox="1"/>
            <p:nvPr/>
          </p:nvSpPr>
          <p:spPr>
            <a:xfrm>
              <a:off x="3139830" y="1742496"/>
              <a:ext cx="89691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하나의 서버가 대기</a:t>
              </a:r>
              <a:r>
                <a:rPr lang="en-US" altLang="ko-KR" sz="1400" dirty="0"/>
                <a:t>(standby) </a:t>
              </a:r>
              <a:r>
                <a:rPr lang="ko-KR" altLang="en-US" sz="1400" dirty="0"/>
                <a:t>상태</a:t>
              </a:r>
              <a:r>
                <a:rPr lang="en-US" altLang="ko-KR" sz="1400" dirty="0"/>
                <a:t>, </a:t>
              </a:r>
              <a:r>
                <a:rPr lang="ko-KR" altLang="en-US" sz="1400" dirty="0"/>
                <a:t>하나의 서버는 서비스 되지 않고 대기하며 하나의 서버로만 트래픽을 처리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4912316-7E47-A7D4-3FA0-204B8D321A1F}"/>
              </a:ext>
            </a:extLst>
          </p:cNvPr>
          <p:cNvGrpSpPr/>
          <p:nvPr/>
        </p:nvGrpSpPr>
        <p:grpSpPr>
          <a:xfrm>
            <a:off x="3109492" y="5119615"/>
            <a:ext cx="8049377" cy="1343381"/>
            <a:chOff x="2937986" y="1742496"/>
            <a:chExt cx="8049377" cy="1343381"/>
          </a:xfrm>
        </p:grpSpPr>
        <p:sp>
          <p:nvSpPr>
            <p:cNvPr id="54" name="이등변 삼각형 53">
              <a:extLst>
                <a:ext uri="{FF2B5EF4-FFF2-40B4-BE49-F238E27FC236}">
                  <a16:creationId xmlns:a16="http://schemas.microsoft.com/office/drawing/2014/main" id="{921B9C20-7BD0-C290-87B2-AFFABB1446AE}"/>
                </a:ext>
              </a:extLst>
            </p:cNvPr>
            <p:cNvSpPr/>
            <p:nvPr/>
          </p:nvSpPr>
          <p:spPr>
            <a:xfrm rot="5400000">
              <a:off x="2928124" y="1855028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C6AC611-7FF9-A897-FBC8-8E787BBA038F}"/>
                </a:ext>
              </a:extLst>
            </p:cNvPr>
            <p:cNvSpPr txBox="1"/>
            <p:nvPr/>
          </p:nvSpPr>
          <p:spPr>
            <a:xfrm>
              <a:off x="3139830" y="1742496"/>
              <a:ext cx="7847533" cy="1343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err="1"/>
                <a:t>스텐바이</a:t>
              </a:r>
              <a:r>
                <a:rPr lang="ko-KR" altLang="en-US" sz="1400" dirty="0"/>
                <a:t> 종류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 dirty="0"/>
                <a:t>핫</a:t>
              </a:r>
              <a:r>
                <a:rPr lang="en-US" altLang="ko-KR" sz="1400" dirty="0"/>
                <a:t>(Hot) </a:t>
              </a:r>
              <a:r>
                <a:rPr lang="ko-KR" altLang="en-US" sz="1400" dirty="0"/>
                <a:t>스탠바이</a:t>
              </a:r>
              <a:r>
                <a:rPr lang="en-US" altLang="ko-KR" sz="1400" dirty="0"/>
                <a:t>: </a:t>
              </a:r>
              <a:r>
                <a:rPr lang="ko-KR" altLang="en-US" sz="1400" dirty="0"/>
                <a:t>스탠바이를 가동 후 즉시 이용가능한 구성 </a:t>
              </a:r>
              <a:r>
                <a:rPr lang="en-US" altLang="ko-KR" sz="1400" dirty="0"/>
                <a:t>[ex) </a:t>
              </a:r>
              <a:r>
                <a:rPr lang="ko-KR" altLang="en-US" sz="1400" dirty="0" err="1"/>
                <a:t>오대기</a:t>
              </a:r>
              <a:r>
                <a:rPr lang="en-US" altLang="ko-KR" sz="1400" dirty="0"/>
                <a:t>]</a:t>
              </a:r>
              <a:endParaRPr lang="ko-KR" altLang="en-US" sz="1400" dirty="0"/>
            </a:p>
            <a:p>
              <a:pPr>
                <a:lnSpc>
                  <a:spcPct val="150000"/>
                </a:lnSpc>
              </a:pPr>
              <a:r>
                <a:rPr lang="ko-KR" altLang="en-US" sz="1400" dirty="0"/>
                <a:t>웜</a:t>
              </a:r>
              <a:r>
                <a:rPr lang="en-US" altLang="ko-KR" sz="1400" dirty="0"/>
                <a:t>(Warm) </a:t>
              </a:r>
              <a:r>
                <a:rPr lang="ko-KR" altLang="en-US" sz="1400" dirty="0"/>
                <a:t>스탠바이</a:t>
              </a:r>
              <a:r>
                <a:rPr lang="en-US" altLang="ko-KR" sz="1400" dirty="0"/>
                <a:t>: </a:t>
              </a:r>
              <a:r>
                <a:rPr lang="ko-KR" altLang="en-US" sz="1400" dirty="0"/>
                <a:t>스탠바이를 가동 후 이용 가능하게 하기 위해서 약간의 준비가 필요한 구성</a:t>
              </a:r>
              <a:endParaRPr lang="en-US" altLang="ko-KR" sz="1400" dirty="0"/>
            </a:p>
            <a:p>
              <a:pPr>
                <a:lnSpc>
                  <a:spcPct val="150000"/>
                </a:lnSpc>
              </a:pPr>
              <a:r>
                <a:rPr lang="ko-KR" altLang="en-US" sz="1400" dirty="0"/>
                <a:t>콜드</a:t>
              </a:r>
              <a:r>
                <a:rPr lang="en-US" altLang="ko-KR" sz="1400" dirty="0"/>
                <a:t>(Cold) </a:t>
              </a:r>
              <a:r>
                <a:rPr lang="ko-KR" altLang="en-US" sz="1400" dirty="0"/>
                <a:t>스탠바이</a:t>
              </a:r>
              <a:r>
                <a:rPr lang="en-US" altLang="ko-KR" sz="1400" dirty="0"/>
                <a:t>: </a:t>
              </a:r>
              <a:r>
                <a:rPr lang="ko-KR" altLang="en-US" sz="1400" dirty="0"/>
                <a:t>스탠바이 측을 정지 시켜 두는 구성 </a:t>
              </a: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633B66C9-CC1D-5BEB-6E07-39B338B28A03}"/>
              </a:ext>
            </a:extLst>
          </p:cNvPr>
          <p:cNvGrpSpPr/>
          <p:nvPr/>
        </p:nvGrpSpPr>
        <p:grpSpPr>
          <a:xfrm>
            <a:off x="3109492" y="4726798"/>
            <a:ext cx="4110286" cy="307777"/>
            <a:chOff x="2937986" y="1742496"/>
            <a:chExt cx="4110286" cy="307777"/>
          </a:xfrm>
        </p:grpSpPr>
        <p:sp>
          <p:nvSpPr>
            <p:cNvPr id="57" name="이등변 삼각형 56">
              <a:extLst>
                <a:ext uri="{FF2B5EF4-FFF2-40B4-BE49-F238E27FC236}">
                  <a16:creationId xmlns:a16="http://schemas.microsoft.com/office/drawing/2014/main" id="{1AA553DC-2807-938F-BEEE-AADA7014166E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D2F62CE-20C9-8929-1207-F0E4EF549396}"/>
                </a:ext>
              </a:extLst>
            </p:cNvPr>
            <p:cNvSpPr txBox="1"/>
            <p:nvPr/>
          </p:nvSpPr>
          <p:spPr>
            <a:xfrm>
              <a:off x="3139830" y="1742496"/>
              <a:ext cx="39084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비교적 작은 규모의 사이트에서 행해지는 구성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2480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이중화 서버 실습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532F773-4141-D07B-AF9B-E4234A7E933D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F6DFBBC-7DEE-13AE-E412-30C157373AC4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1.</a:t>
              </a:r>
              <a:endParaRPr lang="ko-KR" altLang="en-US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CA97ED7F-0530-65F3-54F9-7B78507DB2BD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6A61D29-EBF3-60D5-C208-624E389908DC}"/>
                </a:ext>
              </a:extLst>
            </p:cNvPr>
            <p:cNvSpPr txBox="1"/>
            <p:nvPr/>
          </p:nvSpPr>
          <p:spPr>
            <a:xfrm>
              <a:off x="2857650" y="1352851"/>
              <a:ext cx="25328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Docker-compose</a:t>
              </a:r>
              <a:endParaRPr lang="ko-KR" altLang="en-US" sz="2400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78B590D-A73D-E9BC-D97C-C97F9180BF3E}"/>
              </a:ext>
            </a:extLst>
          </p:cNvPr>
          <p:cNvGrpSpPr/>
          <p:nvPr/>
        </p:nvGrpSpPr>
        <p:grpSpPr>
          <a:xfrm>
            <a:off x="3008570" y="1748120"/>
            <a:ext cx="5948802" cy="307777"/>
            <a:chOff x="2937986" y="1742496"/>
            <a:chExt cx="5948802" cy="307777"/>
          </a:xfrm>
        </p:grpSpPr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4024A110-045D-A8B3-D2FE-5481FFA56C15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B02E155-6808-F09F-6B3F-8AAC0EABF5B9}"/>
                </a:ext>
              </a:extLst>
            </p:cNvPr>
            <p:cNvSpPr txBox="1"/>
            <p:nvPr/>
          </p:nvSpPr>
          <p:spPr>
            <a:xfrm>
              <a:off x="3139830" y="1742496"/>
              <a:ext cx="57469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Yaml</a:t>
              </a:r>
              <a:r>
                <a:rPr lang="en-US" altLang="ko-KR" sz="1200" dirty="0"/>
                <a:t> </a:t>
              </a:r>
              <a:r>
                <a:rPr lang="ko-KR" altLang="en-US" sz="1400" dirty="0"/>
                <a:t>파일을</a:t>
              </a:r>
              <a:r>
                <a:rPr lang="ko-KR" altLang="en-US" sz="1200" dirty="0"/>
                <a:t> 활용하여 여러 개의 독립적인 컨테이너를 정의 관리하기 위한 도구</a:t>
              </a:r>
              <a:endParaRPr lang="en-US" altLang="ko-KR" sz="1200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1289A13-375D-CF2E-6E60-56E9BB69791D}"/>
              </a:ext>
            </a:extLst>
          </p:cNvPr>
          <p:cNvGrpSpPr/>
          <p:nvPr/>
        </p:nvGrpSpPr>
        <p:grpSpPr>
          <a:xfrm>
            <a:off x="2388093" y="2587941"/>
            <a:ext cx="7998780" cy="550377"/>
            <a:chOff x="2237173" y="1331650"/>
            <a:chExt cx="7998780" cy="550377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1B02B5FE-C552-3482-5D78-118E08515780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2.</a:t>
              </a:r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B40484EA-8410-BD43-3B76-3E89DC6B6848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D8690EE-255C-20CA-B901-FBA2EB01DDB9}"/>
                </a:ext>
              </a:extLst>
            </p:cNvPr>
            <p:cNvSpPr txBox="1"/>
            <p:nvPr/>
          </p:nvSpPr>
          <p:spPr>
            <a:xfrm>
              <a:off x="2857650" y="1352851"/>
              <a:ext cx="10021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Nginx</a:t>
              </a:r>
              <a:endParaRPr lang="ko-KR" altLang="en-US" sz="2400" dirty="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AE409B1-86A9-DCC1-09EA-1363C3B7C0BB}"/>
              </a:ext>
            </a:extLst>
          </p:cNvPr>
          <p:cNvGrpSpPr/>
          <p:nvPr/>
        </p:nvGrpSpPr>
        <p:grpSpPr>
          <a:xfrm>
            <a:off x="3008570" y="3397995"/>
            <a:ext cx="9014321" cy="307777"/>
            <a:chOff x="2937986" y="1742496"/>
            <a:chExt cx="9014321" cy="307777"/>
          </a:xfrm>
        </p:grpSpPr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F705A8AF-8F43-534A-BD9F-898584E4B8D0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DD0C7D-2E75-D503-DFFC-F7CB704EDA5B}"/>
                </a:ext>
              </a:extLst>
            </p:cNvPr>
            <p:cNvSpPr txBox="1"/>
            <p:nvPr/>
          </p:nvSpPr>
          <p:spPr>
            <a:xfrm>
              <a:off x="3139830" y="1742496"/>
              <a:ext cx="881247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웹 서버 소프트 </a:t>
              </a:r>
              <a:r>
                <a:rPr lang="ko-KR" altLang="en-US" sz="1400" dirty="0" err="1"/>
                <a:t>웨어</a:t>
              </a:r>
              <a:r>
                <a:rPr lang="en-US" altLang="ko-KR" sz="1400" dirty="0"/>
                <a:t>,</a:t>
              </a:r>
              <a:r>
                <a:rPr lang="ko-KR" altLang="en-US" sz="1400" dirty="0"/>
                <a:t> 대규모 트래픽 처리에 효율적이며 파일의 리버스</a:t>
              </a:r>
              <a:r>
                <a:rPr lang="en-US" altLang="ko-KR" sz="1400" dirty="0"/>
                <a:t>, </a:t>
              </a:r>
              <a:r>
                <a:rPr lang="ko-KR" altLang="en-US" sz="1400" dirty="0"/>
                <a:t>리버스 프록시 </a:t>
              </a:r>
              <a:r>
                <a:rPr lang="en-US" altLang="ko-KR" sz="1400" dirty="0"/>
                <a:t>HTTP </a:t>
              </a:r>
              <a:r>
                <a:rPr lang="ko-KR" altLang="en-US" sz="1400" dirty="0" err="1"/>
                <a:t>캐싱</a:t>
              </a:r>
              <a:r>
                <a:rPr lang="ko-KR" altLang="en-US" sz="1400" dirty="0"/>
                <a:t> 역할 수행</a:t>
              </a:r>
              <a:endParaRPr lang="en-US" altLang="ko-KR" sz="1400" dirty="0"/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4E7532D0-CD00-BB7D-DF06-D0203003BD3E}"/>
              </a:ext>
            </a:extLst>
          </p:cNvPr>
          <p:cNvGrpSpPr/>
          <p:nvPr/>
        </p:nvGrpSpPr>
        <p:grpSpPr>
          <a:xfrm>
            <a:off x="3008570" y="3883367"/>
            <a:ext cx="3728772" cy="307777"/>
            <a:chOff x="2937986" y="1742496"/>
            <a:chExt cx="3728772" cy="307777"/>
          </a:xfrm>
        </p:grpSpPr>
        <p:sp>
          <p:nvSpPr>
            <p:cNvPr id="52" name="이등변 삼각형 51">
              <a:extLst>
                <a:ext uri="{FF2B5EF4-FFF2-40B4-BE49-F238E27FC236}">
                  <a16:creationId xmlns:a16="http://schemas.microsoft.com/office/drawing/2014/main" id="{1D52003A-B7B1-E9C7-029C-6CD51159028C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A1A0847-FEA6-A1C0-F370-7C8B7A367337}"/>
                </a:ext>
              </a:extLst>
            </p:cNvPr>
            <p:cNvSpPr txBox="1"/>
            <p:nvPr/>
          </p:nvSpPr>
          <p:spPr>
            <a:xfrm>
              <a:off x="3139830" y="1742496"/>
              <a:ext cx="35269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가볍고 효율적인 웹서버 구성이 가능하다</a:t>
              </a:r>
              <a:r>
                <a:rPr lang="en-US" altLang="ko-KR" sz="1400" dirty="0"/>
                <a:t>.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A9E601F-CD0E-7638-4992-D404BE590CC0}"/>
              </a:ext>
            </a:extLst>
          </p:cNvPr>
          <p:cNvGrpSpPr/>
          <p:nvPr/>
        </p:nvGrpSpPr>
        <p:grpSpPr>
          <a:xfrm>
            <a:off x="3008570" y="2163418"/>
            <a:ext cx="6333651" cy="276999"/>
            <a:chOff x="2937986" y="1742496"/>
            <a:chExt cx="6333651" cy="276999"/>
          </a:xfrm>
        </p:grpSpPr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B5117D41-545C-4326-3D74-D8F056AC1FD2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F09DB1C-6222-B23E-01F3-536229824B1A}"/>
                </a:ext>
              </a:extLst>
            </p:cNvPr>
            <p:cNvSpPr txBox="1"/>
            <p:nvPr/>
          </p:nvSpPr>
          <p:spPr>
            <a:xfrm>
              <a:off x="3139830" y="1742496"/>
              <a:ext cx="61318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환경 변수를 활용하여 서비스를 유연하기 지정 </a:t>
              </a:r>
              <a:r>
                <a:rPr lang="en-US" altLang="ko-KR" sz="1200" dirty="0"/>
                <a:t>/ </a:t>
              </a:r>
              <a:r>
                <a:rPr lang="ko-KR" altLang="en-US" sz="1200" dirty="0"/>
                <a:t>서비스를 그룹으로 정의 할 수도 있다</a:t>
              </a:r>
              <a:r>
                <a:rPr lang="en-US" altLang="ko-KR" sz="1200" dirty="0"/>
                <a:t>.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B011385-1D9F-563B-9E3D-67A204C2FFEB}"/>
              </a:ext>
            </a:extLst>
          </p:cNvPr>
          <p:cNvGrpSpPr/>
          <p:nvPr/>
        </p:nvGrpSpPr>
        <p:grpSpPr>
          <a:xfrm>
            <a:off x="3008570" y="4301059"/>
            <a:ext cx="2893607" cy="307777"/>
            <a:chOff x="2937986" y="1742496"/>
            <a:chExt cx="2893607" cy="307777"/>
          </a:xfrm>
        </p:grpSpPr>
        <p:sp>
          <p:nvSpPr>
            <p:cNvPr id="39" name="이등변 삼각형 38">
              <a:extLst>
                <a:ext uri="{FF2B5EF4-FFF2-40B4-BE49-F238E27FC236}">
                  <a16:creationId xmlns:a16="http://schemas.microsoft.com/office/drawing/2014/main" id="{587F2936-8313-2038-73F0-616494FFD944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72498CD-6C9B-AE57-D2DD-6B1B70B6F5B8}"/>
                </a:ext>
              </a:extLst>
            </p:cNvPr>
            <p:cNvSpPr txBox="1"/>
            <p:nvPr/>
          </p:nvSpPr>
          <p:spPr>
            <a:xfrm>
              <a:off x="3139830" y="1742496"/>
              <a:ext cx="2691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로드 </a:t>
              </a:r>
              <a:r>
                <a:rPr lang="ko-KR" altLang="en-US" sz="1400" dirty="0" err="1"/>
                <a:t>밸런싱을</a:t>
              </a:r>
              <a:r>
                <a:rPr lang="ko-KR" altLang="en-US" sz="1400" dirty="0"/>
                <a:t> 수행 할 수 있다</a:t>
              </a:r>
              <a:r>
                <a:rPr lang="en-US" altLang="ko-KR" sz="1400" dirty="0"/>
                <a:t>.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DD3434E2-BC0D-7AB8-8354-85F3FEA09C62}"/>
              </a:ext>
            </a:extLst>
          </p:cNvPr>
          <p:cNvGrpSpPr/>
          <p:nvPr/>
        </p:nvGrpSpPr>
        <p:grpSpPr>
          <a:xfrm>
            <a:off x="3008570" y="4740094"/>
            <a:ext cx="7416896" cy="307777"/>
            <a:chOff x="2937986" y="1742496"/>
            <a:chExt cx="7416896" cy="307777"/>
          </a:xfrm>
        </p:grpSpPr>
        <p:sp>
          <p:nvSpPr>
            <p:cNvPr id="42" name="이등변 삼각형 41">
              <a:extLst>
                <a:ext uri="{FF2B5EF4-FFF2-40B4-BE49-F238E27FC236}">
                  <a16:creationId xmlns:a16="http://schemas.microsoft.com/office/drawing/2014/main" id="{DA79E3DC-2196-E0F6-C0A5-4AF12D919015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2A00748-7143-E110-AA84-7D9810D770A6}"/>
                </a:ext>
              </a:extLst>
            </p:cNvPr>
            <p:cNvSpPr txBox="1"/>
            <p:nvPr/>
          </p:nvSpPr>
          <p:spPr>
            <a:xfrm>
              <a:off x="3139830" y="1742496"/>
              <a:ext cx="7215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컨테이너 환경에서 관리가 용이하기 때문에 </a:t>
              </a:r>
              <a:r>
                <a:rPr lang="en-US" altLang="ko-KR" sz="1400" dirty="0"/>
                <a:t>Docker Server </a:t>
              </a:r>
              <a:r>
                <a:rPr lang="ko-KR" altLang="en-US" sz="1400" dirty="0"/>
                <a:t>이중화시 사용되는 프로그램</a:t>
              </a:r>
              <a:endParaRPr lang="en-US" altLang="ko-K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35374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2F0423B-11D5-0016-992E-6762E874AEE5}"/>
              </a:ext>
            </a:extLst>
          </p:cNvPr>
          <p:cNvSpPr/>
          <p:nvPr/>
        </p:nvSpPr>
        <p:spPr>
          <a:xfrm>
            <a:off x="2363893" y="1415628"/>
            <a:ext cx="6685280" cy="51138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이중화 서버 실습</a:t>
            </a: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F9100DEB-F127-F918-B094-9F1F26A29D89}"/>
              </a:ext>
            </a:extLst>
          </p:cNvPr>
          <p:cNvSpPr/>
          <p:nvPr/>
        </p:nvSpPr>
        <p:spPr>
          <a:xfrm>
            <a:off x="4198831" y="1723743"/>
            <a:ext cx="2709334" cy="17136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Nginx</a:t>
            </a:r>
            <a:endParaRPr lang="ko-KR" altLang="en-US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15AE1D5-324C-6D3E-DD9C-0B6B349877FF}"/>
              </a:ext>
            </a:extLst>
          </p:cNvPr>
          <p:cNvGrpSpPr/>
          <p:nvPr/>
        </p:nvGrpSpPr>
        <p:grpSpPr>
          <a:xfrm>
            <a:off x="2664669" y="4016550"/>
            <a:ext cx="2709334" cy="1933786"/>
            <a:chOff x="2610484" y="3839281"/>
            <a:chExt cx="2709334" cy="1933786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86FC00C7-F37F-CD1D-5661-6F42F44FC64F}"/>
                </a:ext>
              </a:extLst>
            </p:cNvPr>
            <p:cNvSpPr/>
            <p:nvPr/>
          </p:nvSpPr>
          <p:spPr>
            <a:xfrm>
              <a:off x="2610484" y="4059414"/>
              <a:ext cx="2709334" cy="171365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Web1</a:t>
              </a:r>
            </a:p>
            <a:p>
              <a:pPr algn="ctr"/>
              <a:r>
                <a:rPr lang="en-US" altLang="ko-KR" dirty="0" err="1"/>
                <a:t>Django_server_master</a:t>
              </a:r>
              <a:endParaRPr lang="en-US" altLang="ko-KR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417742C-5156-C1E9-2F86-58310BC2AD58}"/>
                </a:ext>
              </a:extLst>
            </p:cNvPr>
            <p:cNvSpPr/>
            <p:nvPr/>
          </p:nvSpPr>
          <p:spPr>
            <a:xfrm>
              <a:off x="3300731" y="3839281"/>
              <a:ext cx="1205653" cy="4402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8000</a:t>
              </a:r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C5A560D-AFF8-4D16-94E1-451E391241ED}"/>
              </a:ext>
            </a:extLst>
          </p:cNvPr>
          <p:cNvGrpSpPr/>
          <p:nvPr/>
        </p:nvGrpSpPr>
        <p:grpSpPr>
          <a:xfrm>
            <a:off x="6071658" y="4028866"/>
            <a:ext cx="2709334" cy="1933786"/>
            <a:chOff x="5930053" y="3839281"/>
            <a:chExt cx="2709334" cy="1933786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4ECB4C07-D5F8-3F7F-FA4D-84ADFCB7EEB3}"/>
                </a:ext>
              </a:extLst>
            </p:cNvPr>
            <p:cNvSpPr/>
            <p:nvPr/>
          </p:nvSpPr>
          <p:spPr>
            <a:xfrm>
              <a:off x="5930053" y="4059414"/>
              <a:ext cx="2709334" cy="171365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Web2</a:t>
              </a:r>
            </a:p>
            <a:p>
              <a:pPr algn="ctr"/>
              <a:r>
                <a:rPr lang="en-US" altLang="ko-KR" dirty="0" err="1"/>
                <a:t>Django_server_slave</a:t>
              </a:r>
              <a:endParaRPr lang="ko-KR" altLang="en-US" dirty="0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7A52B980-7C08-8C8E-51AF-8535F35B9534}"/>
                </a:ext>
              </a:extLst>
            </p:cNvPr>
            <p:cNvSpPr/>
            <p:nvPr/>
          </p:nvSpPr>
          <p:spPr>
            <a:xfrm>
              <a:off x="6766560" y="3839281"/>
              <a:ext cx="1205653" cy="4402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8001</a:t>
              </a:r>
              <a:endParaRPr lang="ko-KR" altLang="en-US" dirty="0"/>
            </a:p>
          </p:txBody>
        </p: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54EEDBF-4005-CC4C-7DC7-52FEED0C462C}"/>
              </a:ext>
            </a:extLst>
          </p:cNvPr>
          <p:cNvSpPr/>
          <p:nvPr/>
        </p:nvSpPr>
        <p:spPr>
          <a:xfrm>
            <a:off x="4950671" y="1518339"/>
            <a:ext cx="1205653" cy="44026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80</a:t>
            </a:r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7B26473-636D-38AB-3BC0-5C1D886C33B7}"/>
              </a:ext>
            </a:extLst>
          </p:cNvPr>
          <p:cNvSpPr/>
          <p:nvPr/>
        </p:nvSpPr>
        <p:spPr>
          <a:xfrm>
            <a:off x="2631862" y="1279101"/>
            <a:ext cx="1446320" cy="44026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Webserver</a:t>
            </a:r>
            <a:endParaRPr lang="ko-KR" altLang="en-US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188D170-5C56-F0BA-F5B0-A5BB42EBBB48}"/>
              </a:ext>
            </a:extLst>
          </p:cNvPr>
          <p:cNvCxnSpPr>
            <a:endCxn id="11" idx="0"/>
          </p:cNvCxnSpPr>
          <p:nvPr/>
        </p:nvCxnSpPr>
        <p:spPr>
          <a:xfrm flipH="1">
            <a:off x="3957743" y="3437396"/>
            <a:ext cx="1534162" cy="5791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41F520C0-21B6-12CA-B2DF-07278E083466}"/>
              </a:ext>
            </a:extLst>
          </p:cNvPr>
          <p:cNvCxnSpPr>
            <a:cxnSpLocks/>
            <a:stCxn id="45" idx="2"/>
            <a:endCxn id="48" idx="0"/>
          </p:cNvCxnSpPr>
          <p:nvPr/>
        </p:nvCxnSpPr>
        <p:spPr>
          <a:xfrm>
            <a:off x="5553498" y="3437396"/>
            <a:ext cx="1957494" cy="59147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9C933AFC-D6BC-6D07-042F-E3A2DB38A4ED}"/>
              </a:ext>
            </a:extLst>
          </p:cNvPr>
          <p:cNvGrpSpPr/>
          <p:nvPr/>
        </p:nvGrpSpPr>
        <p:grpSpPr>
          <a:xfrm>
            <a:off x="10967021" y="3230903"/>
            <a:ext cx="601832" cy="1206705"/>
            <a:chOff x="10324889" y="1669193"/>
            <a:chExt cx="1097280" cy="3411644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38D3D99B-F441-2002-2007-C41EA0351264}"/>
                </a:ext>
              </a:extLst>
            </p:cNvPr>
            <p:cNvSpPr/>
            <p:nvPr/>
          </p:nvSpPr>
          <p:spPr>
            <a:xfrm>
              <a:off x="10324889" y="1669193"/>
              <a:ext cx="1097280" cy="14880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이등변 삼각형 60">
              <a:extLst>
                <a:ext uri="{FF2B5EF4-FFF2-40B4-BE49-F238E27FC236}">
                  <a16:creationId xmlns:a16="http://schemas.microsoft.com/office/drawing/2014/main" id="{7BA04CCD-EDD3-D5A1-C984-A95598A56DD7}"/>
                </a:ext>
              </a:extLst>
            </p:cNvPr>
            <p:cNvSpPr/>
            <p:nvPr/>
          </p:nvSpPr>
          <p:spPr>
            <a:xfrm>
              <a:off x="10406494" y="3157213"/>
              <a:ext cx="934068" cy="192362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66" name="연결선: 꺾임 65">
            <a:extLst>
              <a:ext uri="{FF2B5EF4-FFF2-40B4-BE49-F238E27FC236}">
                <a16:creationId xmlns:a16="http://schemas.microsoft.com/office/drawing/2014/main" id="{963EA081-1001-621B-6BEE-8351537A23A3}"/>
              </a:ext>
            </a:extLst>
          </p:cNvPr>
          <p:cNvCxnSpPr>
            <a:stCxn id="45" idx="3"/>
            <a:endCxn id="61" idx="1"/>
          </p:cNvCxnSpPr>
          <p:nvPr/>
        </p:nvCxnSpPr>
        <p:spPr>
          <a:xfrm>
            <a:off x="6908165" y="2580570"/>
            <a:ext cx="4231693" cy="1516844"/>
          </a:xfrm>
          <a:prstGeom prst="bentConnector3">
            <a:avLst>
              <a:gd name="adj1" fmla="val 63925"/>
            </a:avLst>
          </a:prstGeom>
          <a:ln w="317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2123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이중화 서버 실습</a:t>
            </a: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5C7723C-A81D-2638-6ABF-860F0791D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085" y="2987476"/>
            <a:ext cx="2571750" cy="1581150"/>
          </a:xfrm>
          <a:prstGeom prst="rect">
            <a:avLst/>
          </a:prstGeom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45724336-DA6D-9280-E8BF-4CABAA5E9000}"/>
              </a:ext>
            </a:extLst>
          </p:cNvPr>
          <p:cNvGrpSpPr/>
          <p:nvPr/>
        </p:nvGrpSpPr>
        <p:grpSpPr>
          <a:xfrm>
            <a:off x="2675144" y="1409265"/>
            <a:ext cx="4132056" cy="4934818"/>
            <a:chOff x="1909757" y="1315487"/>
            <a:chExt cx="4132056" cy="4934818"/>
          </a:xfrm>
        </p:grpSpPr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3720FFF5-60F4-3370-E284-90328E563563}"/>
                </a:ext>
              </a:extLst>
            </p:cNvPr>
            <p:cNvSpPr/>
            <p:nvPr/>
          </p:nvSpPr>
          <p:spPr>
            <a:xfrm>
              <a:off x="1909757" y="1429174"/>
              <a:ext cx="4132056" cy="482113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211C87B7-142C-DE75-1247-1B2CB8B8FE52}"/>
                </a:ext>
              </a:extLst>
            </p:cNvPr>
            <p:cNvGrpSpPr/>
            <p:nvPr/>
          </p:nvGrpSpPr>
          <p:grpSpPr>
            <a:xfrm>
              <a:off x="2191175" y="1637196"/>
              <a:ext cx="3660986" cy="4541074"/>
              <a:chOff x="3850641" y="1474636"/>
              <a:chExt cx="3660986" cy="4541074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66D239C9-86D4-230D-172E-C62DD7FEBE71}"/>
                  </a:ext>
                </a:extLst>
              </p:cNvPr>
              <p:cNvGrpSpPr/>
              <p:nvPr/>
            </p:nvGrpSpPr>
            <p:grpSpPr>
              <a:xfrm>
                <a:off x="5059681" y="2055705"/>
                <a:ext cx="2451946" cy="2323253"/>
                <a:chOff x="2492587" y="1273387"/>
                <a:chExt cx="2584026" cy="3300029"/>
              </a:xfrm>
            </p:grpSpPr>
            <p:sp>
              <p:nvSpPr>
                <p:cNvPr id="3" name="사각형: 둥근 모서리 2">
                  <a:extLst>
                    <a:ext uri="{FF2B5EF4-FFF2-40B4-BE49-F238E27FC236}">
                      <a16:creationId xmlns:a16="http://schemas.microsoft.com/office/drawing/2014/main" id="{6EA4BE2D-E127-175A-D4C8-983FA0CDD89C}"/>
                    </a:ext>
                  </a:extLst>
                </p:cNvPr>
                <p:cNvSpPr/>
                <p:nvPr/>
              </p:nvSpPr>
              <p:spPr>
                <a:xfrm>
                  <a:off x="2492587" y="1273387"/>
                  <a:ext cx="1449493" cy="379303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>
                      <a:solidFill>
                        <a:schemeClr val="tx1"/>
                      </a:solidFill>
                    </a:rPr>
                    <a:t>django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B873FE93-37FB-C363-E60F-456CD4C0CE54}"/>
                    </a:ext>
                  </a:extLst>
                </p:cNvPr>
                <p:cNvSpPr/>
                <p:nvPr/>
              </p:nvSpPr>
              <p:spPr>
                <a:xfrm>
                  <a:off x="3627120" y="1841076"/>
                  <a:ext cx="1449493" cy="379303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</a:rPr>
                    <a:t>App</a:t>
                  </a:r>
                  <a:r>
                    <a:rPr lang="ko-KR" altLang="en-US" sz="1200" dirty="0">
                      <a:solidFill>
                        <a:schemeClr val="tx1"/>
                      </a:solidFill>
                    </a:rPr>
                    <a:t> 폴더</a:t>
                  </a:r>
                </a:p>
              </p:txBody>
            </p:sp>
            <p:cxnSp>
              <p:nvCxnSpPr>
                <p:cNvPr id="13" name="연결선: 꺾임 12">
                  <a:extLst>
                    <a:ext uri="{FF2B5EF4-FFF2-40B4-BE49-F238E27FC236}">
                      <a16:creationId xmlns:a16="http://schemas.microsoft.com/office/drawing/2014/main" id="{6F51C558-DBE9-1485-5CE9-839A91AEDE7C}"/>
                    </a:ext>
                  </a:extLst>
                </p:cNvPr>
                <p:cNvCxnSpPr>
                  <a:cxnSpLocks/>
                  <a:stCxn id="3" idx="2"/>
                  <a:endCxn id="18" idx="1"/>
                </p:cNvCxnSpPr>
                <p:nvPr/>
              </p:nvCxnSpPr>
              <p:spPr>
                <a:xfrm rot="16200000" flipH="1">
                  <a:off x="3233208" y="1636816"/>
                  <a:ext cx="378038" cy="409786"/>
                </a:xfrm>
                <a:prstGeom prst="bentConnector2">
                  <a:avLst/>
                </a:prstGeom>
                <a:ln w="28575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사각형: 둥근 모서리 19">
                  <a:extLst>
                    <a:ext uri="{FF2B5EF4-FFF2-40B4-BE49-F238E27FC236}">
                      <a16:creationId xmlns:a16="http://schemas.microsoft.com/office/drawing/2014/main" id="{4FACB29A-8792-6B0E-3A72-ABEA37B46614}"/>
                    </a:ext>
                  </a:extLst>
                </p:cNvPr>
                <p:cNvSpPr/>
                <p:nvPr/>
              </p:nvSpPr>
              <p:spPr>
                <a:xfrm>
                  <a:off x="3627119" y="2408765"/>
                  <a:ext cx="1449493" cy="379303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200" dirty="0">
                      <a:solidFill>
                        <a:schemeClr val="tx1"/>
                      </a:solidFill>
                    </a:rPr>
                    <a:t>프로젝트 폴더</a:t>
                  </a:r>
                </a:p>
              </p:txBody>
            </p:sp>
            <p:cxnSp>
              <p:nvCxnSpPr>
                <p:cNvPr id="21" name="연결선: 꺾임 20">
                  <a:extLst>
                    <a:ext uri="{FF2B5EF4-FFF2-40B4-BE49-F238E27FC236}">
                      <a16:creationId xmlns:a16="http://schemas.microsoft.com/office/drawing/2014/main" id="{08540213-0494-3A7D-A749-61D4BB81C70B}"/>
                    </a:ext>
                  </a:extLst>
                </p:cNvPr>
                <p:cNvCxnSpPr>
                  <a:cxnSpLocks/>
                  <a:stCxn id="3" idx="2"/>
                  <a:endCxn id="20" idx="1"/>
                </p:cNvCxnSpPr>
                <p:nvPr/>
              </p:nvCxnSpPr>
              <p:spPr>
                <a:xfrm rot="16200000" flipH="1">
                  <a:off x="2949363" y="1920660"/>
                  <a:ext cx="945727" cy="409785"/>
                </a:xfrm>
                <a:prstGeom prst="bentConnector2">
                  <a:avLst/>
                </a:prstGeom>
                <a:ln w="28575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사각형: 둥근 모서리 23">
                  <a:extLst>
                    <a:ext uri="{FF2B5EF4-FFF2-40B4-BE49-F238E27FC236}">
                      <a16:creationId xmlns:a16="http://schemas.microsoft.com/office/drawing/2014/main" id="{61245905-11EF-B8D0-5B01-57D0DB3B9936}"/>
                    </a:ext>
                  </a:extLst>
                </p:cNvPr>
                <p:cNvSpPr/>
                <p:nvPr/>
              </p:nvSpPr>
              <p:spPr>
                <a:xfrm>
                  <a:off x="3627119" y="2976453"/>
                  <a:ext cx="1449493" cy="379303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</a:rPr>
                    <a:t>Manage.py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3B9B36DA-2F84-CC39-7078-30E10366CE9B}"/>
                    </a:ext>
                  </a:extLst>
                </p:cNvPr>
                <p:cNvSpPr/>
                <p:nvPr/>
              </p:nvSpPr>
              <p:spPr>
                <a:xfrm>
                  <a:off x="3627118" y="3585283"/>
                  <a:ext cx="1449493" cy="379303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>
                      <a:solidFill>
                        <a:schemeClr val="tx1"/>
                      </a:solidFill>
                    </a:rPr>
                    <a:t>DockerFile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사각형: 둥근 모서리 25">
                  <a:extLst>
                    <a:ext uri="{FF2B5EF4-FFF2-40B4-BE49-F238E27FC236}">
                      <a16:creationId xmlns:a16="http://schemas.microsoft.com/office/drawing/2014/main" id="{BE23F1D8-D08B-FC58-113C-AF358DEDABB2}"/>
                    </a:ext>
                  </a:extLst>
                </p:cNvPr>
                <p:cNvSpPr/>
                <p:nvPr/>
              </p:nvSpPr>
              <p:spPr>
                <a:xfrm>
                  <a:off x="3627117" y="4194113"/>
                  <a:ext cx="1449493" cy="379303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</a:rPr>
                    <a:t>requiremtens.txt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" name="연결선: 꺾임 26">
                  <a:extLst>
                    <a:ext uri="{FF2B5EF4-FFF2-40B4-BE49-F238E27FC236}">
                      <a16:creationId xmlns:a16="http://schemas.microsoft.com/office/drawing/2014/main" id="{47F1225B-5083-FF98-1965-F40CAB3C91E0}"/>
                    </a:ext>
                  </a:extLst>
                </p:cNvPr>
                <p:cNvCxnSpPr>
                  <a:cxnSpLocks/>
                  <a:stCxn id="3" idx="2"/>
                  <a:endCxn id="24" idx="1"/>
                </p:cNvCxnSpPr>
                <p:nvPr/>
              </p:nvCxnSpPr>
              <p:spPr>
                <a:xfrm rot="16200000" flipH="1">
                  <a:off x="2665519" y="2204504"/>
                  <a:ext cx="1513415" cy="409785"/>
                </a:xfrm>
                <a:prstGeom prst="bentConnector2">
                  <a:avLst/>
                </a:prstGeom>
                <a:ln w="28575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연결선: 꺾임 29">
                  <a:extLst>
                    <a:ext uri="{FF2B5EF4-FFF2-40B4-BE49-F238E27FC236}">
                      <a16:creationId xmlns:a16="http://schemas.microsoft.com/office/drawing/2014/main" id="{706862AF-388C-3149-FAA6-0C58300BA033}"/>
                    </a:ext>
                  </a:extLst>
                </p:cNvPr>
                <p:cNvCxnSpPr>
                  <a:cxnSpLocks/>
                  <a:stCxn id="3" idx="2"/>
                  <a:endCxn id="25" idx="1"/>
                </p:cNvCxnSpPr>
                <p:nvPr/>
              </p:nvCxnSpPr>
              <p:spPr>
                <a:xfrm rot="16200000" flipH="1">
                  <a:off x="2361104" y="2508920"/>
                  <a:ext cx="2122245" cy="409784"/>
                </a:xfrm>
                <a:prstGeom prst="bentConnector2">
                  <a:avLst/>
                </a:prstGeom>
                <a:ln w="28575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연결선: 꺾임 32">
                  <a:extLst>
                    <a:ext uri="{FF2B5EF4-FFF2-40B4-BE49-F238E27FC236}">
                      <a16:creationId xmlns:a16="http://schemas.microsoft.com/office/drawing/2014/main" id="{8AC0912E-2A14-BA14-516F-7CC145206394}"/>
                    </a:ext>
                  </a:extLst>
                </p:cNvPr>
                <p:cNvCxnSpPr>
                  <a:cxnSpLocks/>
                  <a:stCxn id="3" idx="2"/>
                  <a:endCxn id="26" idx="1"/>
                </p:cNvCxnSpPr>
                <p:nvPr/>
              </p:nvCxnSpPr>
              <p:spPr>
                <a:xfrm rot="16200000" flipH="1">
                  <a:off x="2056688" y="2813335"/>
                  <a:ext cx="2731075" cy="409783"/>
                </a:xfrm>
                <a:prstGeom prst="bentConnector2">
                  <a:avLst/>
                </a:prstGeom>
                <a:ln w="28575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292BC0D4-C49B-CFE2-B3C1-4D1F6EA93983}"/>
                  </a:ext>
                </a:extLst>
              </p:cNvPr>
              <p:cNvSpPr/>
              <p:nvPr/>
            </p:nvSpPr>
            <p:spPr>
              <a:xfrm>
                <a:off x="3850641" y="1474636"/>
                <a:ext cx="1375404" cy="26703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err="1">
                    <a:solidFill>
                      <a:schemeClr val="tx1"/>
                    </a:solidFill>
                  </a:rPr>
                  <a:t>ProjectFolder</a:t>
                </a:r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6DE1D288-C570-65C8-CA6F-B75E794920E7}"/>
                  </a:ext>
                </a:extLst>
              </p:cNvPr>
              <p:cNvSpPr/>
              <p:nvPr/>
            </p:nvSpPr>
            <p:spPr>
              <a:xfrm>
                <a:off x="5054706" y="5748677"/>
                <a:ext cx="1375404" cy="26703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</a:rPr>
                  <a:t>Docker-compose</a:t>
                </a:r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4" name="연결선: 꺾임 33">
                <a:extLst>
                  <a:ext uri="{FF2B5EF4-FFF2-40B4-BE49-F238E27FC236}">
                    <a16:creationId xmlns:a16="http://schemas.microsoft.com/office/drawing/2014/main" id="{6F1AEFB5-98D1-EF1F-B61A-4E5D67FEBBE6}"/>
                  </a:ext>
                </a:extLst>
              </p:cNvPr>
              <p:cNvCxnSpPr>
                <a:cxnSpLocks/>
                <a:stCxn id="19" idx="2"/>
                <a:endCxn id="3" idx="1"/>
              </p:cNvCxnSpPr>
              <p:nvPr/>
            </p:nvCxnSpPr>
            <p:spPr>
              <a:xfrm rot="16200000" flipH="1">
                <a:off x="4575236" y="1704776"/>
                <a:ext cx="447553" cy="521338"/>
              </a:xfrm>
              <a:prstGeom prst="bentConnector2">
                <a:avLst/>
              </a:prstGeom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연결선: 꺾임 34">
                <a:extLst>
                  <a:ext uri="{FF2B5EF4-FFF2-40B4-BE49-F238E27FC236}">
                    <a16:creationId xmlns:a16="http://schemas.microsoft.com/office/drawing/2014/main" id="{0ACBF1D4-96CE-7EEC-333C-8E6EA48C0B74}"/>
                  </a:ext>
                </a:extLst>
              </p:cNvPr>
              <p:cNvCxnSpPr>
                <a:cxnSpLocks/>
                <a:stCxn id="19" idx="2"/>
                <a:endCxn id="23" idx="1"/>
              </p:cNvCxnSpPr>
              <p:nvPr/>
            </p:nvCxnSpPr>
            <p:spPr>
              <a:xfrm rot="16200000" flipH="1">
                <a:off x="3351093" y="2928919"/>
                <a:ext cx="2895838" cy="521338"/>
              </a:xfrm>
              <a:prstGeom prst="bentConnector2">
                <a:avLst/>
              </a:prstGeom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6310AFA9-FC18-887C-2877-AE284B18EBE3}"/>
                  </a:ext>
                </a:extLst>
              </p:cNvPr>
              <p:cNvGrpSpPr/>
              <p:nvPr/>
            </p:nvGrpSpPr>
            <p:grpSpPr>
              <a:xfrm>
                <a:off x="5059681" y="4503990"/>
                <a:ext cx="2411723" cy="1051233"/>
                <a:chOff x="5059681" y="4592378"/>
                <a:chExt cx="2411723" cy="1051233"/>
              </a:xfrm>
            </p:grpSpPr>
            <p:sp>
              <p:nvSpPr>
                <p:cNvPr id="23" name="사각형: 둥근 모서리 22">
                  <a:extLst>
                    <a:ext uri="{FF2B5EF4-FFF2-40B4-BE49-F238E27FC236}">
                      <a16:creationId xmlns:a16="http://schemas.microsoft.com/office/drawing/2014/main" id="{CE0609D5-F064-9A30-DAA6-D6362A975496}"/>
                    </a:ext>
                  </a:extLst>
                </p:cNvPr>
                <p:cNvSpPr/>
                <p:nvPr/>
              </p:nvSpPr>
              <p:spPr>
                <a:xfrm>
                  <a:off x="5059681" y="4592378"/>
                  <a:ext cx="1375404" cy="267033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</a:rPr>
                    <a:t>nginx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사각형: 둥근 모서리 27">
                  <a:extLst>
                    <a:ext uri="{FF2B5EF4-FFF2-40B4-BE49-F238E27FC236}">
                      <a16:creationId xmlns:a16="http://schemas.microsoft.com/office/drawing/2014/main" id="{CAF583E8-C0D3-EFD9-6964-78A67EC110E4}"/>
                    </a:ext>
                  </a:extLst>
                </p:cNvPr>
                <p:cNvSpPr/>
                <p:nvPr/>
              </p:nvSpPr>
              <p:spPr>
                <a:xfrm>
                  <a:off x="6095999" y="4986908"/>
                  <a:ext cx="1375404" cy="267033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>
                      <a:solidFill>
                        <a:schemeClr val="tx1"/>
                      </a:solidFill>
                    </a:rPr>
                    <a:t>Nginx.conf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사각형: 둥근 모서리 28">
                  <a:extLst>
                    <a:ext uri="{FF2B5EF4-FFF2-40B4-BE49-F238E27FC236}">
                      <a16:creationId xmlns:a16="http://schemas.microsoft.com/office/drawing/2014/main" id="{C416BD0F-FAEF-C07F-28E7-05DFCE32E75C}"/>
                    </a:ext>
                  </a:extLst>
                </p:cNvPr>
                <p:cNvSpPr/>
                <p:nvPr/>
              </p:nvSpPr>
              <p:spPr>
                <a:xfrm>
                  <a:off x="6096000" y="5376578"/>
                  <a:ext cx="1375404" cy="267033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>
                      <a:solidFill>
                        <a:schemeClr val="tx1"/>
                      </a:solidFill>
                    </a:rPr>
                    <a:t>DockerFile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7" name="연결선: 꺾임 36">
                  <a:extLst>
                    <a:ext uri="{FF2B5EF4-FFF2-40B4-BE49-F238E27FC236}">
                      <a16:creationId xmlns:a16="http://schemas.microsoft.com/office/drawing/2014/main" id="{14C0192C-03AE-E19B-B79E-8E6658942DE0}"/>
                    </a:ext>
                  </a:extLst>
                </p:cNvPr>
                <p:cNvCxnSpPr>
                  <a:cxnSpLocks/>
                  <a:stCxn id="23" idx="2"/>
                  <a:endCxn id="28" idx="1"/>
                </p:cNvCxnSpPr>
                <p:nvPr/>
              </p:nvCxnSpPr>
              <p:spPr>
                <a:xfrm rot="16200000" flipH="1">
                  <a:off x="5791184" y="4815610"/>
                  <a:ext cx="261014" cy="348616"/>
                </a:xfrm>
                <a:prstGeom prst="bentConnector2">
                  <a:avLst/>
                </a:prstGeom>
                <a:ln w="28575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연결선: 꺾임 37">
                  <a:extLst>
                    <a:ext uri="{FF2B5EF4-FFF2-40B4-BE49-F238E27FC236}">
                      <a16:creationId xmlns:a16="http://schemas.microsoft.com/office/drawing/2014/main" id="{9D7BF1D3-E783-7870-09BB-558758824A31}"/>
                    </a:ext>
                  </a:extLst>
                </p:cNvPr>
                <p:cNvCxnSpPr>
                  <a:cxnSpLocks/>
                  <a:stCxn id="23" idx="2"/>
                  <a:endCxn id="29" idx="1"/>
                </p:cNvCxnSpPr>
                <p:nvPr/>
              </p:nvCxnSpPr>
              <p:spPr>
                <a:xfrm rot="16200000" flipH="1">
                  <a:off x="5596349" y="5010444"/>
                  <a:ext cx="650684" cy="348617"/>
                </a:xfrm>
                <a:prstGeom prst="bentConnector2">
                  <a:avLst/>
                </a:prstGeom>
                <a:ln w="28575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42BA0C24-5BC2-F733-830D-D4D745FCDF72}"/>
                  </a:ext>
                </a:extLst>
              </p:cNvPr>
              <p:cNvCxnSpPr>
                <a:cxnSpLocks/>
                <a:stCxn id="19" idx="2"/>
                <a:endCxn id="31" idx="1"/>
              </p:cNvCxnSpPr>
              <p:nvPr/>
            </p:nvCxnSpPr>
            <p:spPr>
              <a:xfrm rot="16200000" flipH="1">
                <a:off x="2726262" y="3553749"/>
                <a:ext cx="4140525" cy="516363"/>
              </a:xfrm>
              <a:prstGeom prst="bentConnector2">
                <a:avLst/>
              </a:prstGeom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43D6C9FF-9200-0449-C147-7A8AA290FB6E}"/>
                </a:ext>
              </a:extLst>
            </p:cNvPr>
            <p:cNvSpPr/>
            <p:nvPr/>
          </p:nvSpPr>
          <p:spPr>
            <a:xfrm>
              <a:off x="2305264" y="1315487"/>
              <a:ext cx="1375404" cy="26703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폴더구조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57770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D9CDD-2018-2535-BF2F-ECF88F53F25B}"/>
              </a:ext>
            </a:extLst>
          </p:cNvPr>
          <p:cNvSpPr txBox="1"/>
          <p:nvPr/>
        </p:nvSpPr>
        <p:spPr>
          <a:xfrm>
            <a:off x="3711787" y="1303175"/>
            <a:ext cx="1808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DockerFile</a:t>
            </a:r>
            <a:r>
              <a:rPr lang="en-US" altLang="ko-KR" dirty="0"/>
              <a:t> </a:t>
            </a:r>
            <a:r>
              <a:rPr lang="ko-KR" altLang="en-US" dirty="0"/>
              <a:t>내용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A41F70A-3E23-7E10-506B-4D0A36650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287" y="1672507"/>
            <a:ext cx="7543800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757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D9CDD-2018-2535-BF2F-ECF88F53F25B}"/>
              </a:ext>
            </a:extLst>
          </p:cNvPr>
          <p:cNvSpPr txBox="1"/>
          <p:nvPr/>
        </p:nvSpPr>
        <p:spPr>
          <a:xfrm>
            <a:off x="3725334" y="997087"/>
            <a:ext cx="184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Nginx.conf</a:t>
            </a:r>
            <a:r>
              <a:rPr lang="en-US" altLang="ko-KR" dirty="0"/>
              <a:t> </a:t>
            </a:r>
            <a:r>
              <a:rPr lang="ko-KR" altLang="en-US" dirty="0"/>
              <a:t>파일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DE6BD19-7D35-EDB1-C19E-753990B2A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788" y="1329901"/>
            <a:ext cx="5738617" cy="509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7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D9CDD-2018-2535-BF2F-ECF88F53F25B}"/>
              </a:ext>
            </a:extLst>
          </p:cNvPr>
          <p:cNvSpPr txBox="1"/>
          <p:nvPr/>
        </p:nvSpPr>
        <p:spPr>
          <a:xfrm>
            <a:off x="3725334" y="997087"/>
            <a:ext cx="2485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Docker-compose </a:t>
            </a:r>
            <a:r>
              <a:rPr lang="ko-KR" altLang="en-US" dirty="0"/>
              <a:t>파일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0CB3C2C-1525-29A8-81B1-59F2A3E3E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429" y="1384018"/>
            <a:ext cx="5502052" cy="488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9238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D9CDD-2018-2535-BF2F-ECF88F53F25B}"/>
              </a:ext>
            </a:extLst>
          </p:cNvPr>
          <p:cNvSpPr txBox="1"/>
          <p:nvPr/>
        </p:nvSpPr>
        <p:spPr>
          <a:xfrm>
            <a:off x="3725334" y="997087"/>
            <a:ext cx="2485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Docker-compose </a:t>
            </a:r>
            <a:r>
              <a:rPr lang="ko-KR" altLang="en-US" dirty="0"/>
              <a:t>파일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0CB3C2C-1525-29A8-81B1-59F2A3E3E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429" y="1384018"/>
            <a:ext cx="5502052" cy="488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8915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CF7A22-B3B6-A44C-C30E-B799AAEAD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9948" y="1550229"/>
            <a:ext cx="8032968" cy="41222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0FA98FB-4998-E417-7EEB-47B141A57549}"/>
              </a:ext>
            </a:extLst>
          </p:cNvPr>
          <p:cNvSpPr txBox="1"/>
          <p:nvPr/>
        </p:nvSpPr>
        <p:spPr>
          <a:xfrm>
            <a:off x="3598334" y="1038123"/>
            <a:ext cx="611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컴포즈</a:t>
            </a:r>
            <a:r>
              <a:rPr lang="ko-KR" altLang="en-US" dirty="0"/>
              <a:t> 실행 명령어</a:t>
            </a:r>
            <a:r>
              <a:rPr lang="en-US" altLang="ko-KR" dirty="0"/>
              <a:t>: docker-compose up –d</a:t>
            </a:r>
          </a:p>
        </p:txBody>
      </p:sp>
    </p:spTree>
    <p:extLst>
      <p:ext uri="{BB962C8B-B14F-4D97-AF65-F5344CB8AC3E}">
        <p14:creationId xmlns:p14="http://schemas.microsoft.com/office/powerpoint/2010/main" val="2193331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용어 정리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D7861F9-DA9A-4D2F-B4C4-9AE4367D6EF6}"/>
              </a:ext>
            </a:extLst>
          </p:cNvPr>
          <p:cNvGrpSpPr/>
          <p:nvPr/>
        </p:nvGrpSpPr>
        <p:grpSpPr>
          <a:xfrm>
            <a:off x="2388093" y="1091953"/>
            <a:ext cx="7998780" cy="550377"/>
            <a:chOff x="2237173" y="1331650"/>
            <a:chExt cx="7998780" cy="550377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5800C08F-6DAB-41D7-A4E7-2FA2E43641DF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4.</a:t>
              </a:r>
              <a:endParaRPr lang="ko-KR" altLang="en-US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57927D12-407E-4AB5-BF87-C8E2A50CFBA0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5FB852B-6C80-4344-BAC0-8464E6965A56}"/>
                </a:ext>
              </a:extLst>
            </p:cNvPr>
            <p:cNvSpPr txBox="1"/>
            <p:nvPr/>
          </p:nvSpPr>
          <p:spPr>
            <a:xfrm>
              <a:off x="2857650" y="1352851"/>
              <a:ext cx="21466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Volume [</a:t>
              </a:r>
              <a:r>
                <a:rPr lang="ko-KR" altLang="en-US" sz="2400" dirty="0"/>
                <a:t>볼륨</a:t>
              </a:r>
              <a:r>
                <a:rPr lang="en-US" altLang="ko-KR" sz="2400" dirty="0"/>
                <a:t>]</a:t>
              </a:r>
              <a:endParaRPr lang="ko-KR" altLang="en-US" sz="24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C523466-3EA3-4DDA-8611-6970D176CF13}"/>
              </a:ext>
            </a:extLst>
          </p:cNvPr>
          <p:cNvGrpSpPr/>
          <p:nvPr/>
        </p:nvGrpSpPr>
        <p:grpSpPr>
          <a:xfrm>
            <a:off x="2954672" y="1741187"/>
            <a:ext cx="5195519" cy="307777"/>
            <a:chOff x="2937986" y="1742496"/>
            <a:chExt cx="5195519" cy="307777"/>
          </a:xfrm>
        </p:grpSpPr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F2D3F134-CF99-46D1-B954-4E1E82B2BE21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0A1954C-4B38-4379-A7B5-669D8B69B723}"/>
                </a:ext>
              </a:extLst>
            </p:cNvPr>
            <p:cNvSpPr txBox="1"/>
            <p:nvPr/>
          </p:nvSpPr>
          <p:spPr>
            <a:xfrm>
              <a:off x="3139830" y="1742496"/>
              <a:ext cx="49936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컨테이너가 삭제 시 데이터 보존을 하기 위해 사용되는 기능</a:t>
              </a:r>
              <a:endParaRPr lang="en-US" altLang="ko-KR" sz="14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3C055068-98B1-462E-BC1F-3F1FBF96A718}"/>
              </a:ext>
            </a:extLst>
          </p:cNvPr>
          <p:cNvGrpSpPr/>
          <p:nvPr/>
        </p:nvGrpSpPr>
        <p:grpSpPr>
          <a:xfrm>
            <a:off x="2954672" y="4429429"/>
            <a:ext cx="5796645" cy="307777"/>
            <a:chOff x="2937986" y="1742496"/>
            <a:chExt cx="5796645" cy="307777"/>
          </a:xfrm>
        </p:grpSpPr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F0EAE5DC-64AB-4064-B2AB-1201CD4F1402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52AA5B6-9A9D-48DD-A4AF-656D3F8B5E36}"/>
                </a:ext>
              </a:extLst>
            </p:cNvPr>
            <p:cNvSpPr txBox="1"/>
            <p:nvPr/>
          </p:nvSpPr>
          <p:spPr>
            <a:xfrm>
              <a:off x="3139830" y="1742496"/>
              <a:ext cx="55948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/>
                <a:t>도커</a:t>
              </a:r>
              <a:r>
                <a:rPr lang="ko-KR" altLang="en-US" sz="1400" dirty="0"/>
                <a:t> 컨테이너 이미지를 빌드 저장 공유할 수 있는 중앙 </a:t>
              </a:r>
              <a:r>
                <a:rPr lang="ko-KR" altLang="en-US" sz="1400" dirty="0" err="1"/>
                <a:t>리포지토리</a:t>
              </a:r>
              <a:endParaRPr lang="en-US" altLang="ko-KR" sz="1400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8B2DF82-D28F-4A2A-A82E-9E5F0380A76D}"/>
              </a:ext>
            </a:extLst>
          </p:cNvPr>
          <p:cNvGrpSpPr/>
          <p:nvPr/>
        </p:nvGrpSpPr>
        <p:grpSpPr>
          <a:xfrm>
            <a:off x="2388093" y="3238287"/>
            <a:ext cx="7998780" cy="550377"/>
            <a:chOff x="2237173" y="1331650"/>
            <a:chExt cx="7998780" cy="550377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FC4ADA43-4655-4767-B2EE-D205B4AA85AF}"/>
                </a:ext>
              </a:extLst>
            </p:cNvPr>
            <p:cNvSpPr/>
            <p:nvPr/>
          </p:nvSpPr>
          <p:spPr>
            <a:xfrm>
              <a:off x="2237173" y="1331650"/>
              <a:ext cx="577048" cy="550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5.</a:t>
              </a:r>
              <a:endParaRPr lang="ko-KR" altLang="en-US" dirty="0"/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12AC8FD-048D-4D9B-A9BA-0178371BAEDA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2525697" y="1882027"/>
              <a:ext cx="77102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F2EDA03-CF68-4F14-B1CC-A7112735A15F}"/>
                </a:ext>
              </a:extLst>
            </p:cNvPr>
            <p:cNvSpPr txBox="1"/>
            <p:nvPr/>
          </p:nvSpPr>
          <p:spPr>
            <a:xfrm>
              <a:off x="2857650" y="1352851"/>
              <a:ext cx="34914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/>
                <a:t>Docker Hub [</a:t>
              </a:r>
              <a:r>
                <a:rPr lang="ko-KR" altLang="en-US" sz="2400" dirty="0" err="1"/>
                <a:t>도커</a:t>
              </a:r>
              <a:r>
                <a:rPr lang="ko-KR" altLang="en-US" sz="2400" dirty="0"/>
                <a:t> 허브</a:t>
              </a:r>
              <a:r>
                <a:rPr lang="en-US" altLang="ko-KR" sz="2400" dirty="0"/>
                <a:t>]</a:t>
              </a:r>
              <a:endParaRPr lang="ko-KR" altLang="en-US" sz="2400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CFBA1FC9-EB1E-4818-A101-02F25CB63A24}"/>
              </a:ext>
            </a:extLst>
          </p:cNvPr>
          <p:cNvGrpSpPr/>
          <p:nvPr/>
        </p:nvGrpSpPr>
        <p:grpSpPr>
          <a:xfrm>
            <a:off x="2965141" y="2121004"/>
            <a:ext cx="4594393" cy="307777"/>
            <a:chOff x="2937986" y="1742496"/>
            <a:chExt cx="4594393" cy="307777"/>
          </a:xfrm>
        </p:grpSpPr>
        <p:sp>
          <p:nvSpPr>
            <p:cNvPr id="48" name="이등변 삼각형 47">
              <a:extLst>
                <a:ext uri="{FF2B5EF4-FFF2-40B4-BE49-F238E27FC236}">
                  <a16:creationId xmlns:a16="http://schemas.microsoft.com/office/drawing/2014/main" id="{D17655EB-4531-4CDF-9DF3-450ACD60028A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9C422E7-824E-4B2F-81C3-0807B0E45F92}"/>
                </a:ext>
              </a:extLst>
            </p:cNvPr>
            <p:cNvSpPr txBox="1"/>
            <p:nvPr/>
          </p:nvSpPr>
          <p:spPr>
            <a:xfrm>
              <a:off x="3139830" y="1742496"/>
              <a:ext cx="4392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내부의 데이터를 외부로 링크를 걸어 데이터를 저장 </a:t>
              </a:r>
              <a:endParaRPr lang="en-US" altLang="ko-KR" sz="1400" dirty="0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4DCD9D04-E2B2-4886-B092-AAEA098C85D1}"/>
              </a:ext>
            </a:extLst>
          </p:cNvPr>
          <p:cNvGrpSpPr/>
          <p:nvPr/>
        </p:nvGrpSpPr>
        <p:grpSpPr>
          <a:xfrm>
            <a:off x="2965141" y="3903055"/>
            <a:ext cx="2369425" cy="307777"/>
            <a:chOff x="2937986" y="1742496"/>
            <a:chExt cx="2369425" cy="307777"/>
          </a:xfrm>
        </p:grpSpPr>
        <p:sp>
          <p:nvSpPr>
            <p:cNvPr id="51" name="이등변 삼각형 50">
              <a:extLst>
                <a:ext uri="{FF2B5EF4-FFF2-40B4-BE49-F238E27FC236}">
                  <a16:creationId xmlns:a16="http://schemas.microsoft.com/office/drawing/2014/main" id="{A1884801-C443-402E-8ECA-6A21373D3E94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DE9C3B5-8336-4A40-987F-3B41E916A605}"/>
                </a:ext>
              </a:extLst>
            </p:cNvPr>
            <p:cNvSpPr txBox="1"/>
            <p:nvPr/>
          </p:nvSpPr>
          <p:spPr>
            <a:xfrm>
              <a:off x="3139830" y="1742496"/>
              <a:ext cx="21675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/>
                <a:t>도커</a:t>
              </a:r>
              <a:r>
                <a:rPr lang="ko-KR" altLang="en-US" sz="1400" dirty="0"/>
                <a:t> 이미지 원격 저장소</a:t>
              </a:r>
              <a:endParaRPr lang="en-US" altLang="ko-KR" sz="1400" dirty="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A91DAD0-70FC-6F91-C50A-DC1E3FE7BFBB}"/>
              </a:ext>
            </a:extLst>
          </p:cNvPr>
          <p:cNvGrpSpPr/>
          <p:nvPr/>
        </p:nvGrpSpPr>
        <p:grpSpPr>
          <a:xfrm>
            <a:off x="2965141" y="2452893"/>
            <a:ext cx="7178434" cy="307777"/>
            <a:chOff x="2937986" y="1742496"/>
            <a:chExt cx="7178434" cy="307777"/>
          </a:xfrm>
        </p:grpSpPr>
        <p:sp>
          <p:nvSpPr>
            <p:cNvPr id="38" name="이등변 삼각형 37">
              <a:extLst>
                <a:ext uri="{FF2B5EF4-FFF2-40B4-BE49-F238E27FC236}">
                  <a16:creationId xmlns:a16="http://schemas.microsoft.com/office/drawing/2014/main" id="{AA54ABBB-F433-D767-2DA9-31583FBE2159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6D8156E-3ED8-5ED0-536D-EB6B4279B1AF}"/>
                </a:ext>
              </a:extLst>
            </p:cNvPr>
            <p:cNvSpPr txBox="1"/>
            <p:nvPr/>
          </p:nvSpPr>
          <p:spPr>
            <a:xfrm>
              <a:off x="3139830" y="1742496"/>
              <a:ext cx="697659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볼륨을 걸어준 데이터의 경우 컨테이너 내부에서 데이터 수정 시 외부 데이터도 수정</a:t>
              </a:r>
              <a:endParaRPr lang="en-US" altLang="ko-KR" sz="1400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E3E5D2C0-D9F3-1331-A907-A919F5600A9C}"/>
              </a:ext>
            </a:extLst>
          </p:cNvPr>
          <p:cNvGrpSpPr/>
          <p:nvPr/>
        </p:nvGrpSpPr>
        <p:grpSpPr>
          <a:xfrm>
            <a:off x="2954672" y="5034946"/>
            <a:ext cx="3534038" cy="523220"/>
            <a:chOff x="2937986" y="1742496"/>
            <a:chExt cx="3534038" cy="523220"/>
          </a:xfrm>
        </p:grpSpPr>
        <p:sp>
          <p:nvSpPr>
            <p:cNvPr id="45" name="이등변 삼각형 44">
              <a:extLst>
                <a:ext uri="{FF2B5EF4-FFF2-40B4-BE49-F238E27FC236}">
                  <a16:creationId xmlns:a16="http://schemas.microsoft.com/office/drawing/2014/main" id="{53109360-F7AA-15FC-925E-65ACA5950B16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0745AF6-3F73-8068-3B51-E4E0A3AD55DB}"/>
                </a:ext>
              </a:extLst>
            </p:cNvPr>
            <p:cNvSpPr txBox="1"/>
            <p:nvPr/>
          </p:nvSpPr>
          <p:spPr>
            <a:xfrm>
              <a:off x="3139830" y="1742496"/>
              <a:ext cx="33321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공식 홈페이지 </a:t>
              </a:r>
              <a:r>
                <a:rPr lang="en-US" altLang="ko-KR" sz="1400" dirty="0">
                  <a:hlinkClick r:id="rId3"/>
                </a:rPr>
                <a:t>https://hub.docker.com/</a:t>
              </a:r>
              <a:endParaRPr lang="en-US" altLang="ko-KR" sz="1400" dirty="0"/>
            </a:p>
            <a:p>
              <a:r>
                <a:rPr lang="en-US" altLang="ko-KR" sz="1400" dirty="0"/>
                <a:t>※ </a:t>
              </a:r>
              <a:r>
                <a:rPr lang="ko-KR" altLang="en-US" sz="1400" dirty="0"/>
                <a:t>로그인 후 사용 가능</a:t>
              </a:r>
              <a:endParaRPr lang="en-US" altLang="ko-KR" sz="1400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A3A5BE8-9DE2-786F-197B-7EB6EF351630}"/>
              </a:ext>
            </a:extLst>
          </p:cNvPr>
          <p:cNvGrpSpPr/>
          <p:nvPr/>
        </p:nvGrpSpPr>
        <p:grpSpPr>
          <a:xfrm>
            <a:off x="2954672" y="2807466"/>
            <a:ext cx="5749517" cy="307777"/>
            <a:chOff x="2937986" y="1742496"/>
            <a:chExt cx="5749517" cy="307777"/>
          </a:xfrm>
        </p:grpSpPr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5EF6D280-16B9-B56F-348F-468270C19B68}"/>
                </a:ext>
              </a:extLst>
            </p:cNvPr>
            <p:cNvSpPr/>
            <p:nvPr/>
          </p:nvSpPr>
          <p:spPr>
            <a:xfrm rot="5400000">
              <a:off x="2928124" y="1786507"/>
              <a:ext cx="221568" cy="2018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730726B-FB51-1467-6E74-8D855A4F26EC}"/>
                </a:ext>
              </a:extLst>
            </p:cNvPr>
            <p:cNvSpPr txBox="1"/>
            <p:nvPr/>
          </p:nvSpPr>
          <p:spPr>
            <a:xfrm>
              <a:off x="3139830" y="1742496"/>
              <a:ext cx="55476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볼륨 사용 예시</a:t>
              </a:r>
              <a:r>
                <a:rPr lang="en-US" altLang="ko-KR" sz="1400" dirty="0"/>
                <a:t>: Docker</a:t>
              </a:r>
              <a:r>
                <a:rPr lang="ko-KR" altLang="en-US" sz="1400" dirty="0"/>
                <a:t> 서버 적재된 로그 데이터 보존을 위해 사용</a:t>
              </a:r>
              <a:endParaRPr lang="en-US" altLang="ko-K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282817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FA98FB-4998-E417-7EEB-47B141A57549}"/>
              </a:ext>
            </a:extLst>
          </p:cNvPr>
          <p:cNvSpPr txBox="1"/>
          <p:nvPr/>
        </p:nvSpPr>
        <p:spPr>
          <a:xfrm>
            <a:off x="3625427" y="989457"/>
            <a:ext cx="61129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컴포즈</a:t>
            </a:r>
            <a:r>
              <a:rPr lang="ko-KR" altLang="en-US" dirty="0"/>
              <a:t> 확인 명령어</a:t>
            </a:r>
            <a:endParaRPr lang="en-US" altLang="ko-KR" dirty="0"/>
          </a:p>
          <a:p>
            <a:r>
              <a:rPr lang="en-US" altLang="ko-KR" dirty="0"/>
              <a:t>docker images</a:t>
            </a:r>
          </a:p>
          <a:p>
            <a:r>
              <a:rPr lang="en-US" altLang="ko-KR" dirty="0"/>
              <a:t>Docker </a:t>
            </a:r>
            <a:r>
              <a:rPr lang="en-US" altLang="ko-KR" dirty="0" err="1"/>
              <a:t>ps</a:t>
            </a: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6632E36-D7D7-5C7A-5F77-E7969B635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574" y="1952020"/>
            <a:ext cx="8441891" cy="3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328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FA98FB-4998-E417-7EEB-47B141A57549}"/>
              </a:ext>
            </a:extLst>
          </p:cNvPr>
          <p:cNvSpPr txBox="1"/>
          <p:nvPr/>
        </p:nvSpPr>
        <p:spPr>
          <a:xfrm>
            <a:off x="3625427" y="989457"/>
            <a:ext cx="611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Docker</a:t>
            </a:r>
            <a:r>
              <a:rPr lang="ko-KR" altLang="en-US" dirty="0"/>
              <a:t> </a:t>
            </a:r>
            <a:r>
              <a:rPr lang="en-US" altLang="ko-KR" dirty="0"/>
              <a:t>Desktop</a:t>
            </a:r>
            <a:r>
              <a:rPr lang="ko-KR" altLang="en-US" dirty="0"/>
              <a:t>에서 확인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314A0C-9EE7-4976-33F4-7CAB09CCF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507" y="1452897"/>
            <a:ext cx="6095998" cy="34289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7B422C4-2850-9527-175B-DD42664CD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4506" y="1452897"/>
            <a:ext cx="6496007" cy="369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34956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FA98FB-4998-E417-7EEB-47B141A57549}"/>
              </a:ext>
            </a:extLst>
          </p:cNvPr>
          <p:cNvSpPr txBox="1"/>
          <p:nvPr/>
        </p:nvSpPr>
        <p:spPr>
          <a:xfrm>
            <a:off x="3625427" y="989457"/>
            <a:ext cx="611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실행 확인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BAFB09-F082-E833-1F9C-AC7FA64E1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049" y="1855965"/>
            <a:ext cx="9576965" cy="173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104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FA98FB-4998-E417-7EEB-47B141A57549}"/>
              </a:ext>
            </a:extLst>
          </p:cNvPr>
          <p:cNvSpPr txBox="1"/>
          <p:nvPr/>
        </p:nvSpPr>
        <p:spPr>
          <a:xfrm>
            <a:off x="3598334" y="1038123"/>
            <a:ext cx="611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서버 중지 명령어</a:t>
            </a:r>
            <a:r>
              <a:rPr lang="en-US" altLang="ko-KR" dirty="0"/>
              <a:t>: docker stop </a:t>
            </a:r>
            <a:r>
              <a:rPr lang="en-US" altLang="ko-KR" dirty="0" err="1"/>
              <a:t>django_server_master</a:t>
            </a:r>
            <a:r>
              <a:rPr lang="en-US" altLang="ko-KR" dirty="0"/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FEFB608-4304-172D-8FF4-6A18C5F2A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506" y="1421636"/>
            <a:ext cx="9573666" cy="405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297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FA98FB-4998-E417-7EEB-47B141A57549}"/>
              </a:ext>
            </a:extLst>
          </p:cNvPr>
          <p:cNvSpPr txBox="1"/>
          <p:nvPr/>
        </p:nvSpPr>
        <p:spPr>
          <a:xfrm>
            <a:off x="3625427" y="989457"/>
            <a:ext cx="611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실행 확인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44CEF2-7463-50BC-E32E-2ABDA6112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772" y="1452897"/>
            <a:ext cx="5558106" cy="422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375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FA98FB-4998-E417-7EEB-47B141A57549}"/>
              </a:ext>
            </a:extLst>
          </p:cNvPr>
          <p:cNvSpPr txBox="1"/>
          <p:nvPr/>
        </p:nvSpPr>
        <p:spPr>
          <a:xfrm>
            <a:off x="3598334" y="1038123"/>
            <a:ext cx="611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서버 재실행 명령어</a:t>
            </a:r>
            <a:r>
              <a:rPr lang="en-US" altLang="ko-KR" dirty="0"/>
              <a:t>: docker start </a:t>
            </a:r>
            <a:r>
              <a:rPr lang="en-US" altLang="ko-KR" dirty="0" err="1"/>
              <a:t>django_server_master</a:t>
            </a:r>
            <a:r>
              <a:rPr lang="en-US" altLang="ko-KR" dirty="0"/>
              <a:t>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A97FD1A-A193-E461-800D-473185EDE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507" y="1550228"/>
            <a:ext cx="9926041" cy="4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0340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FA98FB-4998-E417-7EEB-47B141A57549}"/>
              </a:ext>
            </a:extLst>
          </p:cNvPr>
          <p:cNvSpPr txBox="1"/>
          <p:nvPr/>
        </p:nvSpPr>
        <p:spPr>
          <a:xfrm>
            <a:off x="3598334" y="1038123"/>
            <a:ext cx="611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서버 중지 명령어</a:t>
            </a:r>
            <a:r>
              <a:rPr lang="en-US" altLang="ko-KR" dirty="0"/>
              <a:t>: docker stop </a:t>
            </a:r>
            <a:r>
              <a:rPr lang="en-US" altLang="ko-KR" dirty="0" err="1"/>
              <a:t>django_server_slave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F9C2BE-676E-3869-B08C-344B77D6E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920" y="1550228"/>
            <a:ext cx="9926042" cy="4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986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1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Hello Server </a:t>
            </a:r>
            <a:r>
              <a:rPr lang="ko-KR" altLang="en-US" sz="4000" dirty="0"/>
              <a:t>실습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FA98FB-4998-E417-7EEB-47B141A57549}"/>
              </a:ext>
            </a:extLst>
          </p:cNvPr>
          <p:cNvSpPr txBox="1"/>
          <p:nvPr/>
        </p:nvSpPr>
        <p:spPr>
          <a:xfrm>
            <a:off x="3625427" y="989457"/>
            <a:ext cx="611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실행 확인</a:t>
            </a: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156F4C9-0348-FED7-BBAB-09187B482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292" y="1358789"/>
            <a:ext cx="6968001" cy="529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995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Docker</a:t>
            </a:r>
            <a:endParaRPr lang="ko-KR" altLang="en-US" sz="4000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0ACC0E0-8FC9-4AAA-A3BF-0C761A2FA4D1}"/>
              </a:ext>
            </a:extLst>
          </p:cNvPr>
          <p:cNvGrpSpPr/>
          <p:nvPr/>
        </p:nvGrpSpPr>
        <p:grpSpPr>
          <a:xfrm>
            <a:off x="2432482" y="1723320"/>
            <a:ext cx="2521258" cy="4103230"/>
            <a:chOff x="2414727" y="1143469"/>
            <a:chExt cx="2521258" cy="4103230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0E06EA87-2B22-47EB-B8A8-673FC5B97866}"/>
                </a:ext>
              </a:extLst>
            </p:cNvPr>
            <p:cNvGrpSpPr/>
            <p:nvPr/>
          </p:nvGrpSpPr>
          <p:grpSpPr>
            <a:xfrm>
              <a:off x="2414727" y="1802167"/>
              <a:ext cx="2521258" cy="3444532"/>
              <a:chOff x="2663301" y="1775534"/>
              <a:chExt cx="2521258" cy="3444532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68A65960-5687-4DF5-A46B-21A737F9797E}"/>
                  </a:ext>
                </a:extLst>
              </p:cNvPr>
              <p:cNvGrpSpPr/>
              <p:nvPr/>
            </p:nvGrpSpPr>
            <p:grpSpPr>
              <a:xfrm>
                <a:off x="3116062" y="1775534"/>
                <a:ext cx="2068497" cy="2370338"/>
                <a:chOff x="3116062" y="1775534"/>
                <a:chExt cx="2068497" cy="2370338"/>
              </a:xfrm>
            </p:grpSpPr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45D890CA-4E43-4D34-A30C-EE8DA30AB717}"/>
                    </a:ext>
                  </a:extLst>
                </p:cNvPr>
                <p:cNvSpPr/>
                <p:nvPr/>
              </p:nvSpPr>
              <p:spPr>
                <a:xfrm>
                  <a:off x="3116062" y="1775534"/>
                  <a:ext cx="2068497" cy="2370338"/>
                </a:xfrm>
                <a:prstGeom prst="roundRect">
                  <a:avLst/>
                </a:prstGeom>
                <a:noFill/>
                <a:ln w="381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1168235B-CC08-404A-A2DF-D87C9175A9E6}"/>
                    </a:ext>
                  </a:extLst>
                </p:cNvPr>
                <p:cNvSpPr/>
                <p:nvPr/>
              </p:nvSpPr>
              <p:spPr>
                <a:xfrm>
                  <a:off x="3258104" y="1931247"/>
                  <a:ext cx="1083077" cy="42004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MySQL</a:t>
                  </a:r>
                  <a:endParaRPr lang="ko-KR" altLang="en-US" dirty="0"/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7EEC5FDD-9F5C-4D1B-8430-12898A3107C2}"/>
                    </a:ext>
                  </a:extLst>
                </p:cNvPr>
                <p:cNvSpPr/>
                <p:nvPr/>
              </p:nvSpPr>
              <p:spPr>
                <a:xfrm>
                  <a:off x="3608771" y="2661671"/>
                  <a:ext cx="1083077" cy="42004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Apache</a:t>
                  </a:r>
                  <a:endParaRPr lang="ko-KR" altLang="en-US" dirty="0"/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7579EAE7-B95B-44D0-B5FD-D5F50A4E48A3}"/>
                    </a:ext>
                  </a:extLst>
                </p:cNvPr>
                <p:cNvSpPr/>
                <p:nvPr/>
              </p:nvSpPr>
              <p:spPr>
                <a:xfrm>
                  <a:off x="3977195" y="3431570"/>
                  <a:ext cx="1083077" cy="42004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Software</a:t>
                  </a:r>
                  <a:endParaRPr lang="ko-KR" altLang="en-US" dirty="0"/>
                </a:p>
              </p:txBody>
            </p:sp>
          </p:grpSp>
          <p:sp>
            <p:nvSpPr>
              <p:cNvPr id="11" name="정육면체 10">
                <a:extLst>
                  <a:ext uri="{FF2B5EF4-FFF2-40B4-BE49-F238E27FC236}">
                    <a16:creationId xmlns:a16="http://schemas.microsoft.com/office/drawing/2014/main" id="{229D392C-52B6-463E-A0AF-FABD8E2406F4}"/>
                  </a:ext>
                </a:extLst>
              </p:cNvPr>
              <p:cNvSpPr/>
              <p:nvPr/>
            </p:nvSpPr>
            <p:spPr>
              <a:xfrm>
                <a:off x="2663301" y="3231472"/>
                <a:ext cx="1189608" cy="1988594"/>
              </a:xfrm>
              <a:prstGeom prst="cub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컴퓨터</a:t>
                </a:r>
              </a:p>
            </p:txBody>
          </p:sp>
        </p:grp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E4661C47-0129-4F52-BEF3-E5F94BDFC844}"/>
                </a:ext>
              </a:extLst>
            </p:cNvPr>
            <p:cNvSpPr/>
            <p:nvPr/>
          </p:nvSpPr>
          <p:spPr>
            <a:xfrm>
              <a:off x="2867487" y="1143469"/>
              <a:ext cx="2068498" cy="52013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tx1"/>
                  </a:solidFill>
                </a:rPr>
                <a:t>컴퓨터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DC2964E-8116-49CA-B371-D4C149D019DA}"/>
              </a:ext>
            </a:extLst>
          </p:cNvPr>
          <p:cNvGrpSpPr/>
          <p:nvPr/>
        </p:nvGrpSpPr>
        <p:grpSpPr>
          <a:xfrm>
            <a:off x="6304626" y="1720498"/>
            <a:ext cx="5342878" cy="4111099"/>
            <a:chOff x="6304626" y="1720498"/>
            <a:chExt cx="5342878" cy="4111099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2156F187-317D-4840-A39B-24792B43FDF1}"/>
                </a:ext>
              </a:extLst>
            </p:cNvPr>
            <p:cNvGrpSpPr/>
            <p:nvPr/>
          </p:nvGrpSpPr>
          <p:grpSpPr>
            <a:xfrm>
              <a:off x="6304626" y="1720498"/>
              <a:ext cx="5342878" cy="4111099"/>
              <a:chOff x="6304626" y="1720498"/>
              <a:chExt cx="5342878" cy="4111099"/>
            </a:xfrm>
          </p:grpSpPr>
          <p:sp>
            <p:nvSpPr>
              <p:cNvPr id="25" name="사각형: 둥근 모서리 24">
                <a:extLst>
                  <a:ext uri="{FF2B5EF4-FFF2-40B4-BE49-F238E27FC236}">
                    <a16:creationId xmlns:a16="http://schemas.microsoft.com/office/drawing/2014/main" id="{FD2DE0E1-E228-4A88-903C-92F5E77E43A5}"/>
                  </a:ext>
                </a:extLst>
              </p:cNvPr>
              <p:cNvSpPr/>
              <p:nvPr/>
            </p:nvSpPr>
            <p:spPr>
              <a:xfrm>
                <a:off x="6776622" y="1720498"/>
                <a:ext cx="4870882" cy="52013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 dirty="0">
                    <a:solidFill>
                      <a:schemeClr val="tx1"/>
                    </a:solidFill>
                  </a:rPr>
                  <a:t>Docker</a:t>
                </a:r>
                <a:endParaRPr lang="ko-KR" altLang="en-US" sz="2000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6A51A1D5-C9C1-4489-A99A-1B8F40CD0463}"/>
                  </a:ext>
                </a:extLst>
              </p:cNvPr>
              <p:cNvGrpSpPr/>
              <p:nvPr/>
            </p:nvGrpSpPr>
            <p:grpSpPr>
              <a:xfrm>
                <a:off x="6304626" y="2382018"/>
                <a:ext cx="5280733" cy="3449579"/>
                <a:chOff x="6304626" y="2537731"/>
                <a:chExt cx="5280733" cy="3449579"/>
              </a:xfrm>
            </p:grpSpPr>
            <p:sp>
              <p:nvSpPr>
                <p:cNvPr id="24" name="사각형: 둥근 모서리 23">
                  <a:extLst>
                    <a:ext uri="{FF2B5EF4-FFF2-40B4-BE49-F238E27FC236}">
                      <a16:creationId xmlns:a16="http://schemas.microsoft.com/office/drawing/2014/main" id="{8441CE7C-A6A9-4FA2-B56B-95B70D9A74CF}"/>
                    </a:ext>
                  </a:extLst>
                </p:cNvPr>
                <p:cNvSpPr/>
                <p:nvPr/>
              </p:nvSpPr>
              <p:spPr>
                <a:xfrm>
                  <a:off x="6776622" y="2537731"/>
                  <a:ext cx="4808737" cy="2370338"/>
                </a:xfrm>
                <a:prstGeom prst="roundRect">
                  <a:avLst/>
                </a:prstGeom>
                <a:noFill/>
                <a:ln w="381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정육면체 21">
                  <a:extLst>
                    <a:ext uri="{FF2B5EF4-FFF2-40B4-BE49-F238E27FC236}">
                      <a16:creationId xmlns:a16="http://schemas.microsoft.com/office/drawing/2014/main" id="{298AB5BC-C913-4090-A2AC-27D9634F360A}"/>
                    </a:ext>
                  </a:extLst>
                </p:cNvPr>
                <p:cNvSpPr/>
                <p:nvPr/>
              </p:nvSpPr>
              <p:spPr>
                <a:xfrm>
                  <a:off x="6304626" y="3998716"/>
                  <a:ext cx="1189608" cy="1988594"/>
                </a:xfrm>
                <a:prstGeom prst="cub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dirty="0"/>
                    <a:t>컴퓨터</a:t>
                  </a:r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245FCCFE-D4BD-40FE-BDE0-0E86F7ED31C4}"/>
                    </a:ext>
                  </a:extLst>
                </p:cNvPr>
                <p:cNvSpPr/>
                <p:nvPr/>
              </p:nvSpPr>
              <p:spPr>
                <a:xfrm>
                  <a:off x="7599286" y="4216995"/>
                  <a:ext cx="3660562" cy="482197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/>
                      </a:solidFill>
                    </a:rPr>
                    <a:t>Docker</a:t>
                  </a:r>
                  <a:endParaRPr lang="ko-KR" altLang="en-US" sz="20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EAC63DBE-9D78-4659-9446-679CBC12CCA9}"/>
                    </a:ext>
                  </a:extLst>
                </p:cNvPr>
                <p:cNvSpPr/>
                <p:nvPr/>
              </p:nvSpPr>
              <p:spPr>
                <a:xfrm>
                  <a:off x="7599286" y="2957771"/>
                  <a:ext cx="1083077" cy="1185169"/>
                </a:xfrm>
                <a:prstGeom prst="rect">
                  <a:avLst/>
                </a:prstGeom>
                <a:solidFill>
                  <a:schemeClr val="accent6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MySQL</a:t>
                  </a:r>
                  <a:endParaRPr lang="ko-KR" altLang="en-US" dirty="0"/>
                </a:p>
              </p:txBody>
            </p:sp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8BA9276C-BA88-45C5-B4B0-D29D29590A3C}"/>
                    </a:ext>
                  </a:extLst>
                </p:cNvPr>
                <p:cNvSpPr/>
                <p:nvPr/>
              </p:nvSpPr>
              <p:spPr>
                <a:xfrm>
                  <a:off x="8888028" y="2957771"/>
                  <a:ext cx="1083077" cy="1185169"/>
                </a:xfrm>
                <a:prstGeom prst="rect">
                  <a:avLst/>
                </a:prstGeom>
                <a:solidFill>
                  <a:schemeClr val="accent6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Apache</a:t>
                  </a:r>
                  <a:endParaRPr lang="ko-KR" altLang="en-US" dirty="0"/>
                </a:p>
              </p:txBody>
            </p:sp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0BA542BB-1221-48D7-8518-D653147105D2}"/>
                    </a:ext>
                  </a:extLst>
                </p:cNvPr>
                <p:cNvSpPr/>
                <p:nvPr/>
              </p:nvSpPr>
              <p:spPr>
                <a:xfrm>
                  <a:off x="10176770" y="2957771"/>
                  <a:ext cx="1083077" cy="1185169"/>
                </a:xfrm>
                <a:prstGeom prst="rect">
                  <a:avLst/>
                </a:prstGeom>
                <a:solidFill>
                  <a:schemeClr val="accent6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Software</a:t>
                  </a:r>
                  <a:endParaRPr lang="ko-KR" altLang="en-US" dirty="0"/>
                </a:p>
              </p:txBody>
            </p:sp>
          </p:grpSp>
        </p:grp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628634E-FEC4-4125-AFA2-4EC1099BD15E}"/>
                </a:ext>
              </a:extLst>
            </p:cNvPr>
            <p:cNvCxnSpPr/>
            <p:nvPr/>
          </p:nvCxnSpPr>
          <p:spPr>
            <a:xfrm>
              <a:off x="8780016" y="2802058"/>
              <a:ext cx="0" cy="1185169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F9FB7F4F-E0C4-474E-99D8-1AA32CF62D8F}"/>
                </a:ext>
              </a:extLst>
            </p:cNvPr>
            <p:cNvCxnSpPr/>
            <p:nvPr/>
          </p:nvCxnSpPr>
          <p:spPr>
            <a:xfrm>
              <a:off x="10059880" y="2802058"/>
              <a:ext cx="0" cy="1185169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1562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Container / Image</a:t>
            </a:r>
            <a:endParaRPr lang="ko-KR" altLang="en-US" sz="4000" dirty="0"/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FC02E580-0A45-4328-8317-F24E96ADE216}"/>
              </a:ext>
            </a:extLst>
          </p:cNvPr>
          <p:cNvGrpSpPr/>
          <p:nvPr/>
        </p:nvGrpSpPr>
        <p:grpSpPr>
          <a:xfrm>
            <a:off x="2172480" y="1405830"/>
            <a:ext cx="6000750" cy="5366446"/>
            <a:chOff x="2817086" y="1079618"/>
            <a:chExt cx="6000750" cy="5366446"/>
          </a:xfrm>
        </p:grpSpPr>
        <p:sp>
          <p:nvSpPr>
            <p:cNvPr id="2" name="정육면체 1">
              <a:extLst>
                <a:ext uri="{FF2B5EF4-FFF2-40B4-BE49-F238E27FC236}">
                  <a16:creationId xmlns:a16="http://schemas.microsoft.com/office/drawing/2014/main" id="{736615EC-04C8-482E-A4F6-1AF0AD647296}"/>
                </a:ext>
              </a:extLst>
            </p:cNvPr>
            <p:cNvSpPr/>
            <p:nvPr/>
          </p:nvSpPr>
          <p:spPr>
            <a:xfrm>
              <a:off x="2817086" y="4178254"/>
              <a:ext cx="6000747" cy="1784398"/>
            </a:xfrm>
            <a:prstGeom prst="cub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Docker</a:t>
              </a:r>
              <a:endParaRPr lang="ko-KR" altLang="en-US" dirty="0"/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E419111-A0B5-43A7-86FB-EE9593822B00}"/>
                </a:ext>
              </a:extLst>
            </p:cNvPr>
            <p:cNvGrpSpPr/>
            <p:nvPr/>
          </p:nvGrpSpPr>
          <p:grpSpPr>
            <a:xfrm>
              <a:off x="2817086" y="2750767"/>
              <a:ext cx="2000251" cy="1784398"/>
              <a:chOff x="6817588" y="2812911"/>
              <a:chExt cx="2000251" cy="1784398"/>
            </a:xfrm>
          </p:grpSpPr>
          <p:sp>
            <p:nvSpPr>
              <p:cNvPr id="35" name="정육면체 34">
                <a:extLst>
                  <a:ext uri="{FF2B5EF4-FFF2-40B4-BE49-F238E27FC236}">
                    <a16:creationId xmlns:a16="http://schemas.microsoft.com/office/drawing/2014/main" id="{9787839D-3173-4AE4-B280-420E4CC0CC03}"/>
                  </a:ext>
                </a:extLst>
              </p:cNvPr>
              <p:cNvSpPr/>
              <p:nvPr/>
            </p:nvSpPr>
            <p:spPr>
              <a:xfrm>
                <a:off x="6817588" y="2812911"/>
                <a:ext cx="2000251" cy="1784398"/>
              </a:xfrm>
              <a:prstGeom prst="cub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MySQL</a:t>
                </a:r>
                <a:endParaRPr lang="ko-KR" altLang="en-US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D117D84-C159-4C8C-A48C-DEA255503EC2}"/>
                  </a:ext>
                </a:extLst>
              </p:cNvPr>
              <p:cNvSpPr txBox="1"/>
              <p:nvPr/>
            </p:nvSpPr>
            <p:spPr>
              <a:xfrm>
                <a:off x="7263715" y="2850141"/>
                <a:ext cx="11961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Container</a:t>
                </a:r>
                <a:endParaRPr lang="ko-KR" altLang="en-US" dirty="0"/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5ECB1F74-713B-4A2C-AB14-8421097A6002}"/>
                </a:ext>
              </a:extLst>
            </p:cNvPr>
            <p:cNvGrpSpPr/>
            <p:nvPr/>
          </p:nvGrpSpPr>
          <p:grpSpPr>
            <a:xfrm>
              <a:off x="4817336" y="2750767"/>
              <a:ext cx="2000251" cy="1784398"/>
              <a:chOff x="6817588" y="2812911"/>
              <a:chExt cx="2000251" cy="1784398"/>
            </a:xfrm>
          </p:grpSpPr>
          <p:sp>
            <p:nvSpPr>
              <p:cNvPr id="46" name="정육면체 45">
                <a:extLst>
                  <a:ext uri="{FF2B5EF4-FFF2-40B4-BE49-F238E27FC236}">
                    <a16:creationId xmlns:a16="http://schemas.microsoft.com/office/drawing/2014/main" id="{03DDDFE0-F6CC-4D90-A381-24DCF233BE32}"/>
                  </a:ext>
                </a:extLst>
              </p:cNvPr>
              <p:cNvSpPr/>
              <p:nvPr/>
            </p:nvSpPr>
            <p:spPr>
              <a:xfrm>
                <a:off x="6817588" y="2812911"/>
                <a:ext cx="2000251" cy="1784398"/>
              </a:xfrm>
              <a:prstGeom prst="cub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Apache</a:t>
                </a:r>
                <a:endParaRPr lang="ko-KR" altLang="en-US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5E0C83E7-35E0-4CE4-86C1-1FAC98299FE4}"/>
                  </a:ext>
                </a:extLst>
              </p:cNvPr>
              <p:cNvSpPr txBox="1"/>
              <p:nvPr/>
            </p:nvSpPr>
            <p:spPr>
              <a:xfrm>
                <a:off x="7263715" y="2850141"/>
                <a:ext cx="11961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Container</a:t>
                </a:r>
                <a:endParaRPr lang="ko-KR" altLang="en-US" dirty="0"/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917D60BB-5913-467A-B52F-016BF724612B}"/>
                </a:ext>
              </a:extLst>
            </p:cNvPr>
            <p:cNvGrpSpPr/>
            <p:nvPr/>
          </p:nvGrpSpPr>
          <p:grpSpPr>
            <a:xfrm>
              <a:off x="6817585" y="2750767"/>
              <a:ext cx="2000251" cy="1784398"/>
              <a:chOff x="6817588" y="2812911"/>
              <a:chExt cx="2000251" cy="1784398"/>
            </a:xfrm>
          </p:grpSpPr>
          <p:sp>
            <p:nvSpPr>
              <p:cNvPr id="49" name="정육면체 48">
                <a:extLst>
                  <a:ext uri="{FF2B5EF4-FFF2-40B4-BE49-F238E27FC236}">
                    <a16:creationId xmlns:a16="http://schemas.microsoft.com/office/drawing/2014/main" id="{5C2043E2-0224-4385-AA39-6FC52AAE45A9}"/>
                  </a:ext>
                </a:extLst>
              </p:cNvPr>
              <p:cNvSpPr/>
              <p:nvPr/>
            </p:nvSpPr>
            <p:spPr>
              <a:xfrm>
                <a:off x="6817588" y="2812911"/>
                <a:ext cx="2000251" cy="1784398"/>
              </a:xfrm>
              <a:prstGeom prst="cub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Software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EB83943-6D05-4906-919B-FC6E9C1E0F77}"/>
                  </a:ext>
                </a:extLst>
              </p:cNvPr>
              <p:cNvSpPr txBox="1"/>
              <p:nvPr/>
            </p:nvSpPr>
            <p:spPr>
              <a:xfrm>
                <a:off x="7263715" y="2850141"/>
                <a:ext cx="11961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Container</a:t>
                </a:r>
                <a:endParaRPr lang="ko-KR" altLang="en-US" dirty="0"/>
              </a:p>
            </p:txBody>
          </p:sp>
        </p:grpSp>
        <p:cxnSp>
          <p:nvCxnSpPr>
            <p:cNvPr id="56" name="직선 화살표 연결선 55">
              <a:extLst>
                <a:ext uri="{FF2B5EF4-FFF2-40B4-BE49-F238E27FC236}">
                  <a16:creationId xmlns:a16="http://schemas.microsoft.com/office/drawing/2014/main" id="{0121F8F4-8F4F-4F8D-8B7D-8B58FDB485D0}"/>
                </a:ext>
              </a:extLst>
            </p:cNvPr>
            <p:cNvCxnSpPr>
              <a:stCxn id="37" idx="2"/>
              <a:endCxn id="27" idx="0"/>
            </p:cNvCxnSpPr>
            <p:nvPr/>
          </p:nvCxnSpPr>
          <p:spPr>
            <a:xfrm>
              <a:off x="3817211" y="1928680"/>
              <a:ext cx="44083" cy="8593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0FE1D1E6-EDBA-423C-A428-8AACC6198E3E}"/>
                </a:ext>
              </a:extLst>
            </p:cNvPr>
            <p:cNvGrpSpPr/>
            <p:nvPr/>
          </p:nvGrpSpPr>
          <p:grpSpPr>
            <a:xfrm>
              <a:off x="2939941" y="1079618"/>
              <a:ext cx="1754540" cy="849062"/>
              <a:chOff x="2939941" y="1079618"/>
              <a:chExt cx="1754540" cy="849062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8B66CA53-6B7F-49FD-90A3-C2EE9F1A45BB}"/>
                  </a:ext>
                </a:extLst>
              </p:cNvPr>
              <p:cNvSpPr/>
              <p:nvPr/>
            </p:nvSpPr>
            <p:spPr>
              <a:xfrm>
                <a:off x="2939941" y="1289504"/>
                <a:ext cx="1754540" cy="63917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MySQL ver.2.0</a:t>
                </a:r>
                <a:endParaRPr lang="ko-KR" altLang="en-US" dirty="0"/>
              </a:p>
            </p:txBody>
          </p:sp>
          <p:sp>
            <p:nvSpPr>
              <p:cNvPr id="57" name="사각형: 둥근 모서리 56">
                <a:extLst>
                  <a:ext uri="{FF2B5EF4-FFF2-40B4-BE49-F238E27FC236}">
                    <a16:creationId xmlns:a16="http://schemas.microsoft.com/office/drawing/2014/main" id="{1504505B-2F08-4464-9092-D1589A436B19}"/>
                  </a:ext>
                </a:extLst>
              </p:cNvPr>
              <p:cNvSpPr/>
              <p:nvPr/>
            </p:nvSpPr>
            <p:spPr>
              <a:xfrm>
                <a:off x="2939941" y="1079618"/>
                <a:ext cx="1754540" cy="326193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Image File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6FC55530-4FE9-402F-858F-115E7159AABA}"/>
                </a:ext>
              </a:extLst>
            </p:cNvPr>
            <p:cNvCxnSpPr>
              <a:stCxn id="61" idx="2"/>
            </p:cNvCxnSpPr>
            <p:nvPr/>
          </p:nvCxnSpPr>
          <p:spPr>
            <a:xfrm>
              <a:off x="5940315" y="1928680"/>
              <a:ext cx="0" cy="8593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C830BFA8-2567-481D-B5B1-4C860239BED3}"/>
                </a:ext>
              </a:extLst>
            </p:cNvPr>
            <p:cNvGrpSpPr/>
            <p:nvPr/>
          </p:nvGrpSpPr>
          <p:grpSpPr>
            <a:xfrm>
              <a:off x="5063045" y="1079618"/>
              <a:ext cx="1754540" cy="849062"/>
              <a:chOff x="2939941" y="1079618"/>
              <a:chExt cx="1754540" cy="849062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BFAA85D5-857D-4698-93C0-D6B288165264}"/>
                  </a:ext>
                </a:extLst>
              </p:cNvPr>
              <p:cNvSpPr/>
              <p:nvPr/>
            </p:nvSpPr>
            <p:spPr>
              <a:xfrm>
                <a:off x="2939941" y="1289504"/>
                <a:ext cx="1754540" cy="63917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Apache ver.1.8</a:t>
                </a:r>
                <a:endParaRPr lang="ko-KR" altLang="en-US" dirty="0"/>
              </a:p>
            </p:txBody>
          </p:sp>
          <p:sp>
            <p:nvSpPr>
              <p:cNvPr id="62" name="사각형: 둥근 모서리 61">
                <a:extLst>
                  <a:ext uri="{FF2B5EF4-FFF2-40B4-BE49-F238E27FC236}">
                    <a16:creationId xmlns:a16="http://schemas.microsoft.com/office/drawing/2014/main" id="{AAC8FFC5-C822-4400-A346-045695F36DFD}"/>
                  </a:ext>
                </a:extLst>
              </p:cNvPr>
              <p:cNvSpPr/>
              <p:nvPr/>
            </p:nvSpPr>
            <p:spPr>
              <a:xfrm>
                <a:off x="2939941" y="1079618"/>
                <a:ext cx="1754540" cy="326193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Image File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BF28B655-2BAA-464C-8092-EEBB5D0856AB}"/>
                </a:ext>
              </a:extLst>
            </p:cNvPr>
            <p:cNvCxnSpPr>
              <a:stCxn id="65" idx="2"/>
            </p:cNvCxnSpPr>
            <p:nvPr/>
          </p:nvCxnSpPr>
          <p:spPr>
            <a:xfrm>
              <a:off x="7940563" y="1928680"/>
              <a:ext cx="0" cy="8593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A5E386AD-4190-46BB-8D9F-DB60C426FE98}"/>
                </a:ext>
              </a:extLst>
            </p:cNvPr>
            <p:cNvGrpSpPr/>
            <p:nvPr/>
          </p:nvGrpSpPr>
          <p:grpSpPr>
            <a:xfrm>
              <a:off x="7063293" y="1079618"/>
              <a:ext cx="1754540" cy="849062"/>
              <a:chOff x="2939941" y="1079618"/>
              <a:chExt cx="1754540" cy="849062"/>
            </a:xfrm>
          </p:grpSpPr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37C603B8-17E5-45B8-BEDB-ED05D2B742F0}"/>
                  </a:ext>
                </a:extLst>
              </p:cNvPr>
              <p:cNvSpPr/>
              <p:nvPr/>
            </p:nvSpPr>
            <p:spPr>
              <a:xfrm>
                <a:off x="2939941" y="1289504"/>
                <a:ext cx="1754540" cy="63917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소프트웨어</a:t>
                </a:r>
              </a:p>
            </p:txBody>
          </p:sp>
          <p:sp>
            <p:nvSpPr>
              <p:cNvPr id="66" name="사각형: 둥근 모서리 65">
                <a:extLst>
                  <a:ext uri="{FF2B5EF4-FFF2-40B4-BE49-F238E27FC236}">
                    <a16:creationId xmlns:a16="http://schemas.microsoft.com/office/drawing/2014/main" id="{11021586-721F-4370-910C-E6A30F5F379F}"/>
                  </a:ext>
                </a:extLst>
              </p:cNvPr>
              <p:cNvSpPr/>
              <p:nvPr/>
            </p:nvSpPr>
            <p:spPr>
              <a:xfrm>
                <a:off x="2939941" y="1079618"/>
                <a:ext cx="1754540" cy="326193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Image File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B861C5E5-D33E-4F0E-A690-B213F66E68B0}"/>
                </a:ext>
              </a:extLst>
            </p:cNvPr>
            <p:cNvSpPr txBox="1"/>
            <p:nvPr/>
          </p:nvSpPr>
          <p:spPr>
            <a:xfrm>
              <a:off x="4124668" y="6076732"/>
              <a:ext cx="30203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리눅스 환경에서 동작한다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9B439740-0173-4065-8216-2E3694ABCD8F}"/>
              </a:ext>
            </a:extLst>
          </p:cNvPr>
          <p:cNvSpPr/>
          <p:nvPr/>
        </p:nvSpPr>
        <p:spPr>
          <a:xfrm>
            <a:off x="8407153" y="1056443"/>
            <a:ext cx="3694359" cy="498859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9F087FC-8292-4139-8AFA-D8B61658509C}"/>
              </a:ext>
            </a:extLst>
          </p:cNvPr>
          <p:cNvGrpSpPr/>
          <p:nvPr/>
        </p:nvGrpSpPr>
        <p:grpSpPr>
          <a:xfrm>
            <a:off x="8499792" y="1202684"/>
            <a:ext cx="1754540" cy="849062"/>
            <a:chOff x="2462304" y="1314448"/>
            <a:chExt cx="1754540" cy="849062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A3CD0A95-0EA8-446D-A785-DDAD2321B1A0}"/>
                </a:ext>
              </a:extLst>
            </p:cNvPr>
            <p:cNvSpPr/>
            <p:nvPr/>
          </p:nvSpPr>
          <p:spPr>
            <a:xfrm>
              <a:off x="2462304" y="1524334"/>
              <a:ext cx="1754540" cy="639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MySQL ver.1.8</a:t>
              </a:r>
              <a:endParaRPr lang="ko-KR" altLang="en-US" dirty="0"/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E723862A-88E5-4086-9650-6A00D71C7E89}"/>
                </a:ext>
              </a:extLst>
            </p:cNvPr>
            <p:cNvSpPr/>
            <p:nvPr/>
          </p:nvSpPr>
          <p:spPr>
            <a:xfrm>
              <a:off x="2462304" y="1314448"/>
              <a:ext cx="1754540" cy="32619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Image File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62B460FD-CDFE-430F-96FC-E8E57A57ABE5}"/>
              </a:ext>
            </a:extLst>
          </p:cNvPr>
          <p:cNvGrpSpPr/>
          <p:nvPr/>
        </p:nvGrpSpPr>
        <p:grpSpPr>
          <a:xfrm>
            <a:off x="10300652" y="1199930"/>
            <a:ext cx="1754540" cy="849062"/>
            <a:chOff x="2462304" y="1314448"/>
            <a:chExt cx="1754540" cy="849062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132E6DF-CD34-475B-A60D-32F97C9EF076}"/>
                </a:ext>
              </a:extLst>
            </p:cNvPr>
            <p:cNvSpPr/>
            <p:nvPr/>
          </p:nvSpPr>
          <p:spPr>
            <a:xfrm>
              <a:off x="2462304" y="1524334"/>
              <a:ext cx="1754540" cy="639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MySQL ver.1.9</a:t>
              </a:r>
              <a:endParaRPr lang="ko-KR" altLang="en-US" dirty="0"/>
            </a:p>
          </p:txBody>
        </p:sp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500B5CC9-993B-49C9-9F92-2E650A0B61B5}"/>
                </a:ext>
              </a:extLst>
            </p:cNvPr>
            <p:cNvSpPr/>
            <p:nvPr/>
          </p:nvSpPr>
          <p:spPr>
            <a:xfrm>
              <a:off x="2462304" y="1314448"/>
              <a:ext cx="1754540" cy="32619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Image File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219B0BA1-059D-4BE0-9A1C-D5766B0CED17}"/>
              </a:ext>
            </a:extLst>
          </p:cNvPr>
          <p:cNvGrpSpPr/>
          <p:nvPr/>
        </p:nvGrpSpPr>
        <p:grpSpPr>
          <a:xfrm>
            <a:off x="8499792" y="2153485"/>
            <a:ext cx="1754540" cy="849062"/>
            <a:chOff x="2462304" y="1314448"/>
            <a:chExt cx="1754540" cy="849062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DB888A89-31FF-44FA-857A-E16EB7C4C5C6}"/>
                </a:ext>
              </a:extLst>
            </p:cNvPr>
            <p:cNvSpPr/>
            <p:nvPr/>
          </p:nvSpPr>
          <p:spPr>
            <a:xfrm>
              <a:off x="2462304" y="1524334"/>
              <a:ext cx="1754540" cy="639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MySQL ver.2.0</a:t>
              </a:r>
              <a:endParaRPr lang="ko-KR" altLang="en-US" dirty="0"/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C7B52D5B-E91C-4BA3-9765-3457954AC47E}"/>
                </a:ext>
              </a:extLst>
            </p:cNvPr>
            <p:cNvSpPr/>
            <p:nvPr/>
          </p:nvSpPr>
          <p:spPr>
            <a:xfrm>
              <a:off x="2462304" y="1314448"/>
              <a:ext cx="1754540" cy="32619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Image File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389E930A-7D31-4DF6-AECB-284448F488CB}"/>
              </a:ext>
            </a:extLst>
          </p:cNvPr>
          <p:cNvGrpSpPr/>
          <p:nvPr/>
        </p:nvGrpSpPr>
        <p:grpSpPr>
          <a:xfrm>
            <a:off x="10294146" y="3063530"/>
            <a:ext cx="1754540" cy="849062"/>
            <a:chOff x="2462304" y="1314448"/>
            <a:chExt cx="1754540" cy="849062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908D24F0-2B55-401C-BDBE-48F86A1FBD27}"/>
                </a:ext>
              </a:extLst>
            </p:cNvPr>
            <p:cNvSpPr/>
            <p:nvPr/>
          </p:nvSpPr>
          <p:spPr>
            <a:xfrm>
              <a:off x="2462304" y="1524334"/>
              <a:ext cx="1754540" cy="639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Apache ver.2.0</a:t>
              </a:r>
              <a:endParaRPr lang="ko-KR" altLang="en-US" dirty="0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BCCF9550-7C15-4E4F-B6C0-5FC577796547}"/>
                </a:ext>
              </a:extLst>
            </p:cNvPr>
            <p:cNvSpPr/>
            <p:nvPr/>
          </p:nvSpPr>
          <p:spPr>
            <a:xfrm>
              <a:off x="2462304" y="1314448"/>
              <a:ext cx="1754540" cy="32619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Image File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789F931B-E47A-49F4-94F7-E50152088D33}"/>
              </a:ext>
            </a:extLst>
          </p:cNvPr>
          <p:cNvGrpSpPr/>
          <p:nvPr/>
        </p:nvGrpSpPr>
        <p:grpSpPr>
          <a:xfrm>
            <a:off x="10300652" y="2153485"/>
            <a:ext cx="1754540" cy="849062"/>
            <a:chOff x="2462304" y="1314448"/>
            <a:chExt cx="1754540" cy="849062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F4A9AF98-FEEF-429B-982A-F52C28F5B501}"/>
                </a:ext>
              </a:extLst>
            </p:cNvPr>
            <p:cNvSpPr/>
            <p:nvPr/>
          </p:nvSpPr>
          <p:spPr>
            <a:xfrm>
              <a:off x="2462304" y="1524334"/>
              <a:ext cx="1754540" cy="639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Apache ver.1.3</a:t>
              </a:r>
              <a:endParaRPr lang="ko-KR" altLang="en-US" dirty="0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EDEE1FA4-2FA7-481C-8C6C-29069FD90E6D}"/>
                </a:ext>
              </a:extLst>
            </p:cNvPr>
            <p:cNvSpPr/>
            <p:nvPr/>
          </p:nvSpPr>
          <p:spPr>
            <a:xfrm>
              <a:off x="2462304" y="1314448"/>
              <a:ext cx="1754540" cy="32619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Image File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2FA0C642-9AC6-48EC-BA06-504B1117BA94}"/>
              </a:ext>
            </a:extLst>
          </p:cNvPr>
          <p:cNvGrpSpPr/>
          <p:nvPr/>
        </p:nvGrpSpPr>
        <p:grpSpPr>
          <a:xfrm>
            <a:off x="8495475" y="3063530"/>
            <a:ext cx="1754540" cy="849062"/>
            <a:chOff x="2462304" y="1314448"/>
            <a:chExt cx="1754540" cy="849062"/>
          </a:xfrm>
        </p:grpSpPr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CC19B16A-8805-4BF5-AE11-24ED1AD6C340}"/>
                </a:ext>
              </a:extLst>
            </p:cNvPr>
            <p:cNvSpPr/>
            <p:nvPr/>
          </p:nvSpPr>
          <p:spPr>
            <a:xfrm>
              <a:off x="2462304" y="1524334"/>
              <a:ext cx="1754540" cy="6391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Apache ver.1.8</a:t>
              </a:r>
              <a:endParaRPr lang="ko-KR" altLang="en-US" dirty="0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44EF49B-55B4-4BBF-99DD-8E5360C087E3}"/>
                </a:ext>
              </a:extLst>
            </p:cNvPr>
            <p:cNvSpPr/>
            <p:nvPr/>
          </p:nvSpPr>
          <p:spPr>
            <a:xfrm>
              <a:off x="2462304" y="1314448"/>
              <a:ext cx="1754540" cy="32619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Image File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B903DD86-4BA6-47E2-8FA5-309B23DF4EF0}"/>
              </a:ext>
            </a:extLst>
          </p:cNvPr>
          <p:cNvCxnSpPr>
            <a:stCxn id="42" idx="1"/>
            <a:endCxn id="57" idx="0"/>
          </p:cNvCxnSpPr>
          <p:nvPr/>
        </p:nvCxnSpPr>
        <p:spPr>
          <a:xfrm rot="10800000">
            <a:off x="3172606" y="1405831"/>
            <a:ext cx="5327187" cy="1277129"/>
          </a:xfrm>
          <a:prstGeom prst="bentConnector4">
            <a:avLst>
              <a:gd name="adj1" fmla="val 3437"/>
              <a:gd name="adj2" fmla="val 1318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A82AF2A2-A652-4F82-A3E2-C33F00818CDC}"/>
              </a:ext>
            </a:extLst>
          </p:cNvPr>
          <p:cNvCxnSpPr>
            <a:stCxn id="70" idx="1"/>
            <a:endCxn id="62" idx="0"/>
          </p:cNvCxnSpPr>
          <p:nvPr/>
        </p:nvCxnSpPr>
        <p:spPr>
          <a:xfrm rot="10800000">
            <a:off x="5295709" y="1405830"/>
            <a:ext cx="3199766" cy="2187174"/>
          </a:xfrm>
          <a:prstGeom prst="bentConnector4">
            <a:avLst>
              <a:gd name="adj1" fmla="val 8270"/>
              <a:gd name="adj2" fmla="val 112481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6F20CCD6-6071-45AF-AB46-11F414044C35}"/>
              </a:ext>
            </a:extLst>
          </p:cNvPr>
          <p:cNvSpPr/>
          <p:nvPr/>
        </p:nvSpPr>
        <p:spPr>
          <a:xfrm>
            <a:off x="8407150" y="5776316"/>
            <a:ext cx="3694359" cy="63917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Docker Hub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974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/>
              <a:t>Docker </a:t>
            </a:r>
            <a:r>
              <a:rPr lang="ko-KR" altLang="en-US" sz="4000" dirty="0"/>
              <a:t>특징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8E30F4B-E058-4B32-8B2C-0D181FFC350E}"/>
              </a:ext>
            </a:extLst>
          </p:cNvPr>
          <p:cNvGrpSpPr/>
          <p:nvPr/>
        </p:nvGrpSpPr>
        <p:grpSpPr>
          <a:xfrm>
            <a:off x="2135121" y="1614810"/>
            <a:ext cx="3466689" cy="2406774"/>
            <a:chOff x="3555545" y="1440970"/>
            <a:chExt cx="6000753" cy="4639372"/>
          </a:xfrm>
        </p:grpSpPr>
        <p:sp>
          <p:nvSpPr>
            <p:cNvPr id="36" name="정육면체 35">
              <a:extLst>
                <a:ext uri="{FF2B5EF4-FFF2-40B4-BE49-F238E27FC236}">
                  <a16:creationId xmlns:a16="http://schemas.microsoft.com/office/drawing/2014/main" id="{E51B69B4-E8B8-49F5-8606-E327D311BE2C}"/>
                </a:ext>
              </a:extLst>
            </p:cNvPr>
            <p:cNvSpPr/>
            <p:nvPr/>
          </p:nvSpPr>
          <p:spPr>
            <a:xfrm>
              <a:off x="3555545" y="4295944"/>
              <a:ext cx="6000747" cy="1784398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OS</a:t>
              </a:r>
              <a:endParaRPr lang="ko-KR" altLang="en-US" dirty="0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8D182EF-871D-4C3C-A2D9-73AB95D3E057}"/>
                </a:ext>
              </a:extLst>
            </p:cNvPr>
            <p:cNvGrpSpPr/>
            <p:nvPr/>
          </p:nvGrpSpPr>
          <p:grpSpPr>
            <a:xfrm>
              <a:off x="3555548" y="1440970"/>
              <a:ext cx="6000750" cy="3211885"/>
              <a:chOff x="2172480" y="3076979"/>
              <a:chExt cx="6000750" cy="3211885"/>
            </a:xfrm>
          </p:grpSpPr>
          <p:sp>
            <p:nvSpPr>
              <p:cNvPr id="29" name="정육면체 28">
                <a:extLst>
                  <a:ext uri="{FF2B5EF4-FFF2-40B4-BE49-F238E27FC236}">
                    <a16:creationId xmlns:a16="http://schemas.microsoft.com/office/drawing/2014/main" id="{20A5F0F9-0DE8-40E8-B3C7-41F757A2713C}"/>
                  </a:ext>
                </a:extLst>
              </p:cNvPr>
              <p:cNvSpPr/>
              <p:nvPr/>
            </p:nvSpPr>
            <p:spPr>
              <a:xfrm>
                <a:off x="2172480" y="4504466"/>
                <a:ext cx="6000747" cy="1784398"/>
              </a:xfrm>
              <a:prstGeom prst="cub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Docker</a:t>
                </a:r>
                <a:endParaRPr lang="ko-KR" altLang="en-US" dirty="0"/>
              </a:p>
            </p:txBody>
          </p:sp>
          <p:sp>
            <p:nvSpPr>
              <p:cNvPr id="30" name="정육면체 29">
                <a:extLst>
                  <a:ext uri="{FF2B5EF4-FFF2-40B4-BE49-F238E27FC236}">
                    <a16:creationId xmlns:a16="http://schemas.microsoft.com/office/drawing/2014/main" id="{08514BCF-0F4C-4F7C-A57B-F0DD0CDB9A1C}"/>
                  </a:ext>
                </a:extLst>
              </p:cNvPr>
              <p:cNvSpPr/>
              <p:nvPr/>
            </p:nvSpPr>
            <p:spPr>
              <a:xfrm>
                <a:off x="2172480" y="3076979"/>
                <a:ext cx="2000251" cy="1784398"/>
              </a:xfrm>
              <a:prstGeom prst="cub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/>
                  <a:t>MySQL</a:t>
                </a:r>
                <a:endParaRPr lang="ko-KR" altLang="en-US" sz="1400" dirty="0"/>
              </a:p>
            </p:txBody>
          </p:sp>
          <p:sp>
            <p:nvSpPr>
              <p:cNvPr id="33" name="정육면체 32">
                <a:extLst>
                  <a:ext uri="{FF2B5EF4-FFF2-40B4-BE49-F238E27FC236}">
                    <a16:creationId xmlns:a16="http://schemas.microsoft.com/office/drawing/2014/main" id="{5BCEB796-0C2B-4073-A649-75F1B86AFA07}"/>
                  </a:ext>
                </a:extLst>
              </p:cNvPr>
              <p:cNvSpPr/>
              <p:nvPr/>
            </p:nvSpPr>
            <p:spPr>
              <a:xfrm>
                <a:off x="4172730" y="3076979"/>
                <a:ext cx="2000251" cy="1784398"/>
              </a:xfrm>
              <a:prstGeom prst="cub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/>
                  <a:t>Apache</a:t>
                </a:r>
                <a:endParaRPr lang="ko-KR" altLang="en-US" sz="1400" dirty="0"/>
              </a:p>
            </p:txBody>
          </p:sp>
          <p:sp>
            <p:nvSpPr>
              <p:cNvPr id="35" name="정육면체 34">
                <a:extLst>
                  <a:ext uri="{FF2B5EF4-FFF2-40B4-BE49-F238E27FC236}">
                    <a16:creationId xmlns:a16="http://schemas.microsoft.com/office/drawing/2014/main" id="{DA0CEBF0-B735-41D6-8DC6-45BE811B08C3}"/>
                  </a:ext>
                </a:extLst>
              </p:cNvPr>
              <p:cNvSpPr/>
              <p:nvPr/>
            </p:nvSpPr>
            <p:spPr>
              <a:xfrm>
                <a:off x="6172979" y="3076979"/>
                <a:ext cx="2000251" cy="1784398"/>
              </a:xfrm>
              <a:prstGeom prst="cub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/>
                  <a:t>Soft</a:t>
                </a:r>
              </a:p>
              <a:p>
                <a:pPr algn="ctr"/>
                <a:r>
                  <a:rPr lang="en-US" altLang="ko-KR" sz="1400" dirty="0"/>
                  <a:t>ware</a:t>
                </a:r>
                <a:endParaRPr lang="ko-KR" altLang="en-US" sz="1400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55C39A0-59D8-45AB-9C26-70A178B25C43}"/>
              </a:ext>
            </a:extLst>
          </p:cNvPr>
          <p:cNvSpPr txBox="1"/>
          <p:nvPr/>
        </p:nvSpPr>
        <p:spPr>
          <a:xfrm>
            <a:off x="2098632" y="979017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운영체제 위에 </a:t>
            </a:r>
            <a:r>
              <a:rPr lang="ko-KR" altLang="en-US" dirty="0" err="1"/>
              <a:t>도커</a:t>
            </a:r>
            <a:r>
              <a:rPr lang="ko-KR" altLang="en-US" dirty="0"/>
              <a:t> 엔진 동작하고 </a:t>
            </a:r>
            <a:endParaRPr lang="en-US" altLang="ko-KR" dirty="0"/>
          </a:p>
          <a:p>
            <a:r>
              <a:rPr lang="ko-KR" altLang="en-US" dirty="0"/>
              <a:t>그 위에 컨테이너가 동작한다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73481404-A678-4C33-B997-1227B16A0406}"/>
              </a:ext>
            </a:extLst>
          </p:cNvPr>
          <p:cNvGrpSpPr/>
          <p:nvPr/>
        </p:nvGrpSpPr>
        <p:grpSpPr>
          <a:xfrm>
            <a:off x="7626050" y="1750658"/>
            <a:ext cx="4172508" cy="2135076"/>
            <a:chOff x="6329910" y="1691443"/>
            <a:chExt cx="4172508" cy="2135076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EF2AB6F5-B91C-4C7D-AC80-E15A8E1405FA}"/>
                </a:ext>
              </a:extLst>
            </p:cNvPr>
            <p:cNvGrpSpPr/>
            <p:nvPr/>
          </p:nvGrpSpPr>
          <p:grpSpPr>
            <a:xfrm>
              <a:off x="7608163" y="1691443"/>
              <a:ext cx="1754540" cy="849062"/>
              <a:chOff x="6418687" y="1405830"/>
              <a:chExt cx="1754540" cy="849062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AABD073C-B234-4FA8-9136-F865ACCB22B3}"/>
                  </a:ext>
                </a:extLst>
              </p:cNvPr>
              <p:cNvSpPr/>
              <p:nvPr/>
            </p:nvSpPr>
            <p:spPr>
              <a:xfrm>
                <a:off x="6418687" y="1615716"/>
                <a:ext cx="1754540" cy="63917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소프트웨어</a:t>
                </a:r>
              </a:p>
            </p:txBody>
          </p:sp>
          <p:sp>
            <p:nvSpPr>
              <p:cNvPr id="62" name="사각형: 둥근 모서리 61">
                <a:extLst>
                  <a:ext uri="{FF2B5EF4-FFF2-40B4-BE49-F238E27FC236}">
                    <a16:creationId xmlns:a16="http://schemas.microsoft.com/office/drawing/2014/main" id="{7295F57C-5A4B-4D04-8E06-F19CB832D151}"/>
                  </a:ext>
                </a:extLst>
              </p:cNvPr>
              <p:cNvSpPr/>
              <p:nvPr/>
            </p:nvSpPr>
            <p:spPr>
              <a:xfrm>
                <a:off x="6418687" y="1405830"/>
                <a:ext cx="1754540" cy="326193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Image File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3" name="정육면체 62">
              <a:extLst>
                <a:ext uri="{FF2B5EF4-FFF2-40B4-BE49-F238E27FC236}">
                  <a16:creationId xmlns:a16="http://schemas.microsoft.com/office/drawing/2014/main" id="{6DFA499C-4746-49E3-AE93-BDF8D4E3F2C1}"/>
                </a:ext>
              </a:extLst>
            </p:cNvPr>
            <p:cNvSpPr/>
            <p:nvPr/>
          </p:nvSpPr>
          <p:spPr>
            <a:xfrm>
              <a:off x="6329910" y="2900109"/>
              <a:ext cx="1358152" cy="925695"/>
            </a:xfrm>
            <a:prstGeom prst="cub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Soft</a:t>
              </a:r>
            </a:p>
            <a:p>
              <a:pPr algn="ctr"/>
              <a:r>
                <a:rPr lang="en-US" altLang="ko-KR" dirty="0"/>
                <a:t>Ware A</a:t>
              </a:r>
              <a:endParaRPr lang="ko-KR" altLang="en-US" dirty="0"/>
            </a:p>
          </p:txBody>
        </p:sp>
        <p:sp>
          <p:nvSpPr>
            <p:cNvPr id="64" name="정육면체 63">
              <a:extLst>
                <a:ext uri="{FF2B5EF4-FFF2-40B4-BE49-F238E27FC236}">
                  <a16:creationId xmlns:a16="http://schemas.microsoft.com/office/drawing/2014/main" id="{0A223B08-6BDE-49A6-8A65-DF01EFC11BB3}"/>
                </a:ext>
              </a:extLst>
            </p:cNvPr>
            <p:cNvSpPr/>
            <p:nvPr/>
          </p:nvSpPr>
          <p:spPr>
            <a:xfrm>
              <a:off x="7737088" y="2900108"/>
              <a:ext cx="1358152" cy="925695"/>
            </a:xfrm>
            <a:prstGeom prst="cub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Soft</a:t>
              </a:r>
            </a:p>
            <a:p>
              <a:pPr algn="ctr"/>
              <a:r>
                <a:rPr lang="en-US" altLang="ko-KR" dirty="0"/>
                <a:t>Ware B</a:t>
              </a:r>
              <a:endParaRPr lang="ko-KR" altLang="en-US" dirty="0"/>
            </a:p>
          </p:txBody>
        </p:sp>
        <p:sp>
          <p:nvSpPr>
            <p:cNvPr id="65" name="정육면체 64">
              <a:extLst>
                <a:ext uri="{FF2B5EF4-FFF2-40B4-BE49-F238E27FC236}">
                  <a16:creationId xmlns:a16="http://schemas.microsoft.com/office/drawing/2014/main" id="{2D516742-45C6-43A0-89B3-239C3B933DCC}"/>
                </a:ext>
              </a:extLst>
            </p:cNvPr>
            <p:cNvSpPr/>
            <p:nvPr/>
          </p:nvSpPr>
          <p:spPr>
            <a:xfrm>
              <a:off x="9144266" y="2900824"/>
              <a:ext cx="1358152" cy="925695"/>
            </a:xfrm>
            <a:prstGeom prst="cub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Soft</a:t>
              </a:r>
            </a:p>
            <a:p>
              <a:pPr algn="ctr"/>
              <a:r>
                <a:rPr lang="en-US" altLang="ko-KR" dirty="0"/>
                <a:t>Ware C</a:t>
              </a:r>
              <a:endParaRPr lang="ko-KR" altLang="en-US" dirty="0"/>
            </a:p>
          </p:txBody>
        </p: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C357DDF0-F6C9-4A47-B3D1-22B65FD10FE2}"/>
                </a:ext>
              </a:extLst>
            </p:cNvPr>
            <p:cNvCxnSpPr>
              <a:stCxn id="61" idx="2"/>
              <a:endCxn id="63" idx="0"/>
            </p:cNvCxnSpPr>
            <p:nvPr/>
          </p:nvCxnSpPr>
          <p:spPr>
            <a:xfrm flipH="1">
              <a:off x="7124698" y="2540505"/>
              <a:ext cx="1360735" cy="35960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40520E1D-6760-4E18-ADDA-37E63E16EBCE}"/>
                </a:ext>
              </a:extLst>
            </p:cNvPr>
            <p:cNvCxnSpPr>
              <a:cxnSpLocks/>
              <a:stCxn id="61" idx="2"/>
              <a:endCxn id="64" idx="0"/>
            </p:cNvCxnSpPr>
            <p:nvPr/>
          </p:nvCxnSpPr>
          <p:spPr>
            <a:xfrm>
              <a:off x="8485433" y="2540505"/>
              <a:ext cx="46443" cy="35960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화살표 연결선 69">
              <a:extLst>
                <a:ext uri="{FF2B5EF4-FFF2-40B4-BE49-F238E27FC236}">
                  <a16:creationId xmlns:a16="http://schemas.microsoft.com/office/drawing/2014/main" id="{0E12EFFB-4AE7-4AFD-87F5-C84A59451160}"/>
                </a:ext>
              </a:extLst>
            </p:cNvPr>
            <p:cNvCxnSpPr>
              <a:cxnSpLocks/>
              <a:stCxn id="61" idx="2"/>
              <a:endCxn id="65" idx="0"/>
            </p:cNvCxnSpPr>
            <p:nvPr/>
          </p:nvCxnSpPr>
          <p:spPr>
            <a:xfrm>
              <a:off x="8485433" y="2540505"/>
              <a:ext cx="1453621" cy="36031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AD543471-090C-45BE-BE8F-1213D1870BAA}"/>
              </a:ext>
            </a:extLst>
          </p:cNvPr>
          <p:cNvSpPr txBox="1"/>
          <p:nvPr/>
        </p:nvSpPr>
        <p:spPr>
          <a:xfrm>
            <a:off x="8305126" y="1058973"/>
            <a:ext cx="31999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이미지로 동일한 컨테이너를 </a:t>
            </a:r>
            <a:endParaRPr lang="en-US" altLang="ko-KR" dirty="0"/>
          </a:p>
          <a:p>
            <a:r>
              <a:rPr lang="ko-KR" altLang="en-US" dirty="0"/>
              <a:t>여러 개 만들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0F98B9B-2B44-4117-BC0B-E3E9A244DE9C}"/>
              </a:ext>
            </a:extLst>
          </p:cNvPr>
          <p:cNvSpPr txBox="1"/>
          <p:nvPr/>
        </p:nvSpPr>
        <p:spPr>
          <a:xfrm>
            <a:off x="2195072" y="4356698"/>
            <a:ext cx="3974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이미지로 컨테이너를 만들 수 있으며</a:t>
            </a:r>
            <a:endParaRPr lang="en-US" altLang="ko-KR" dirty="0"/>
          </a:p>
          <a:p>
            <a:r>
              <a:rPr lang="ko-KR" altLang="en-US" dirty="0"/>
              <a:t>컨테이너로 이미지를 만들 수 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E6363CD2-A55B-4B43-AF41-A5C42BACC56C}"/>
              </a:ext>
            </a:extLst>
          </p:cNvPr>
          <p:cNvGrpSpPr/>
          <p:nvPr/>
        </p:nvGrpSpPr>
        <p:grpSpPr>
          <a:xfrm>
            <a:off x="2132190" y="5069465"/>
            <a:ext cx="4099931" cy="893187"/>
            <a:chOff x="2132190" y="5069465"/>
            <a:chExt cx="4099931" cy="893187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02981163-56A2-47FC-82C4-72F9753C778A}"/>
                </a:ext>
              </a:extLst>
            </p:cNvPr>
            <p:cNvGrpSpPr/>
            <p:nvPr/>
          </p:nvGrpSpPr>
          <p:grpSpPr>
            <a:xfrm>
              <a:off x="2132190" y="5069465"/>
              <a:ext cx="1342013" cy="849062"/>
              <a:chOff x="8239957" y="1903058"/>
              <a:chExt cx="1754540" cy="849062"/>
            </a:xfrm>
          </p:grpSpPr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0191FD75-C7AC-4500-B5C2-A38C228837E5}"/>
                  </a:ext>
                </a:extLst>
              </p:cNvPr>
              <p:cNvSpPr/>
              <p:nvPr/>
            </p:nvSpPr>
            <p:spPr>
              <a:xfrm>
                <a:off x="8239957" y="2112944"/>
                <a:ext cx="1754540" cy="63917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소프트웨어</a:t>
                </a:r>
              </a:p>
            </p:txBody>
          </p:sp>
          <p:sp>
            <p:nvSpPr>
              <p:cNvPr id="76" name="사각형: 둥근 모서리 75">
                <a:extLst>
                  <a:ext uri="{FF2B5EF4-FFF2-40B4-BE49-F238E27FC236}">
                    <a16:creationId xmlns:a16="http://schemas.microsoft.com/office/drawing/2014/main" id="{35F44036-2B75-41D4-BAF9-A47891BF748E}"/>
                  </a:ext>
                </a:extLst>
              </p:cNvPr>
              <p:cNvSpPr/>
              <p:nvPr/>
            </p:nvSpPr>
            <p:spPr>
              <a:xfrm>
                <a:off x="8239957" y="1903058"/>
                <a:ext cx="1754540" cy="326193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Image File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D03A8DEE-FE81-4284-8EF1-0E28B5EA7B3B}"/>
                </a:ext>
              </a:extLst>
            </p:cNvPr>
            <p:cNvGrpSpPr/>
            <p:nvPr/>
          </p:nvGrpSpPr>
          <p:grpSpPr>
            <a:xfrm>
              <a:off x="4890108" y="5069465"/>
              <a:ext cx="1342013" cy="849062"/>
              <a:chOff x="8239957" y="1903058"/>
              <a:chExt cx="1754540" cy="849062"/>
            </a:xfrm>
          </p:grpSpPr>
          <p:sp>
            <p:nvSpPr>
              <p:cNvPr id="104" name="직사각형 103">
                <a:extLst>
                  <a:ext uri="{FF2B5EF4-FFF2-40B4-BE49-F238E27FC236}">
                    <a16:creationId xmlns:a16="http://schemas.microsoft.com/office/drawing/2014/main" id="{6766A58A-78E5-4537-865A-2FC7E596BB64}"/>
                  </a:ext>
                </a:extLst>
              </p:cNvPr>
              <p:cNvSpPr/>
              <p:nvPr/>
            </p:nvSpPr>
            <p:spPr>
              <a:xfrm>
                <a:off x="8239957" y="2112944"/>
                <a:ext cx="1754540" cy="63917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소프트웨어</a:t>
                </a:r>
              </a:p>
            </p:txBody>
          </p:sp>
          <p:sp>
            <p:nvSpPr>
              <p:cNvPr id="105" name="사각형: 둥근 모서리 104">
                <a:extLst>
                  <a:ext uri="{FF2B5EF4-FFF2-40B4-BE49-F238E27FC236}">
                    <a16:creationId xmlns:a16="http://schemas.microsoft.com/office/drawing/2014/main" id="{5632A8A0-A340-4BE8-A44A-52ED0B918CD6}"/>
                  </a:ext>
                </a:extLst>
              </p:cNvPr>
              <p:cNvSpPr/>
              <p:nvPr/>
            </p:nvSpPr>
            <p:spPr>
              <a:xfrm>
                <a:off x="8239957" y="1903058"/>
                <a:ext cx="1754540" cy="326193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Image File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6" name="정육면체 105">
              <a:extLst>
                <a:ext uri="{FF2B5EF4-FFF2-40B4-BE49-F238E27FC236}">
                  <a16:creationId xmlns:a16="http://schemas.microsoft.com/office/drawing/2014/main" id="{CD929601-614D-4F2D-BBD4-F6A84790B893}"/>
                </a:ext>
              </a:extLst>
            </p:cNvPr>
            <p:cNvSpPr/>
            <p:nvPr/>
          </p:nvSpPr>
          <p:spPr>
            <a:xfrm>
              <a:off x="3708585" y="5069465"/>
              <a:ext cx="947140" cy="893187"/>
            </a:xfrm>
            <a:prstGeom prst="cub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Soft</a:t>
              </a:r>
            </a:p>
            <a:p>
              <a:pPr algn="ctr"/>
              <a:r>
                <a:rPr lang="en-US" altLang="ko-KR" dirty="0"/>
                <a:t>Ware </a:t>
              </a:r>
              <a:endParaRPr lang="ko-KR" altLang="en-US" dirty="0"/>
            </a:p>
          </p:txBody>
        </p:sp>
        <p:cxnSp>
          <p:nvCxnSpPr>
            <p:cNvPr id="108" name="직선 화살표 연결선 107">
              <a:extLst>
                <a:ext uri="{FF2B5EF4-FFF2-40B4-BE49-F238E27FC236}">
                  <a16:creationId xmlns:a16="http://schemas.microsoft.com/office/drawing/2014/main" id="{84A21E9F-48AA-48D8-B29E-41249C47D96F}"/>
                </a:ext>
              </a:extLst>
            </p:cNvPr>
            <p:cNvCxnSpPr>
              <a:cxnSpLocks/>
            </p:cNvCxnSpPr>
            <p:nvPr/>
          </p:nvCxnSpPr>
          <p:spPr>
            <a:xfrm>
              <a:off x="3474203" y="5493996"/>
              <a:ext cx="2343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화살표 연결선 110">
              <a:extLst>
                <a:ext uri="{FF2B5EF4-FFF2-40B4-BE49-F238E27FC236}">
                  <a16:creationId xmlns:a16="http://schemas.microsoft.com/office/drawing/2014/main" id="{254965D2-5571-4DB3-B1E9-7EB320800F8B}"/>
                </a:ext>
              </a:extLst>
            </p:cNvPr>
            <p:cNvCxnSpPr>
              <a:cxnSpLocks/>
            </p:cNvCxnSpPr>
            <p:nvPr/>
          </p:nvCxnSpPr>
          <p:spPr>
            <a:xfrm>
              <a:off x="4655726" y="5493996"/>
              <a:ext cx="2343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8" name="그룹 137">
            <a:extLst>
              <a:ext uri="{FF2B5EF4-FFF2-40B4-BE49-F238E27FC236}">
                <a16:creationId xmlns:a16="http://schemas.microsoft.com/office/drawing/2014/main" id="{25B3D925-9F14-4CD7-9698-AEE653C53A98}"/>
              </a:ext>
            </a:extLst>
          </p:cNvPr>
          <p:cNvGrpSpPr/>
          <p:nvPr/>
        </p:nvGrpSpPr>
        <p:grpSpPr>
          <a:xfrm>
            <a:off x="7481681" y="4679864"/>
            <a:ext cx="4461246" cy="1767011"/>
            <a:chOff x="7197723" y="4384540"/>
            <a:chExt cx="4461246" cy="1767011"/>
          </a:xfrm>
        </p:grpSpPr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AC9DD0A4-ED50-4A14-AEEA-029BEB7209DF}"/>
                </a:ext>
              </a:extLst>
            </p:cNvPr>
            <p:cNvGrpSpPr/>
            <p:nvPr/>
          </p:nvGrpSpPr>
          <p:grpSpPr>
            <a:xfrm>
              <a:off x="7197723" y="4384542"/>
              <a:ext cx="2000252" cy="1767009"/>
              <a:chOff x="3555545" y="1030752"/>
              <a:chExt cx="6000750" cy="5049590"/>
            </a:xfrm>
          </p:grpSpPr>
          <p:sp>
            <p:nvSpPr>
              <p:cNvPr id="116" name="정육면체 115">
                <a:extLst>
                  <a:ext uri="{FF2B5EF4-FFF2-40B4-BE49-F238E27FC236}">
                    <a16:creationId xmlns:a16="http://schemas.microsoft.com/office/drawing/2014/main" id="{3BDA2986-2BD3-4DF0-A314-0F7E03AA8973}"/>
                  </a:ext>
                </a:extLst>
              </p:cNvPr>
              <p:cNvSpPr/>
              <p:nvPr/>
            </p:nvSpPr>
            <p:spPr>
              <a:xfrm>
                <a:off x="3555545" y="4295944"/>
                <a:ext cx="6000747" cy="1784398"/>
              </a:xfrm>
              <a:prstGeom prst="cube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컴퓨터 </a:t>
                </a:r>
                <a:r>
                  <a:rPr lang="en-US" altLang="ko-KR" dirty="0"/>
                  <a:t>A</a:t>
                </a:r>
                <a:endParaRPr lang="ko-KR" altLang="en-US" dirty="0"/>
              </a:p>
            </p:txBody>
          </p:sp>
          <p:grpSp>
            <p:nvGrpSpPr>
              <p:cNvPr id="117" name="그룹 116">
                <a:extLst>
                  <a:ext uri="{FF2B5EF4-FFF2-40B4-BE49-F238E27FC236}">
                    <a16:creationId xmlns:a16="http://schemas.microsoft.com/office/drawing/2014/main" id="{6AC1175C-DD48-4F8B-84BB-15D1C7ECCE88}"/>
                  </a:ext>
                </a:extLst>
              </p:cNvPr>
              <p:cNvGrpSpPr/>
              <p:nvPr/>
            </p:nvGrpSpPr>
            <p:grpSpPr>
              <a:xfrm>
                <a:off x="3555546" y="1030752"/>
                <a:ext cx="6000749" cy="3622103"/>
                <a:chOff x="2172478" y="2666761"/>
                <a:chExt cx="6000749" cy="3622103"/>
              </a:xfrm>
            </p:grpSpPr>
            <p:sp>
              <p:nvSpPr>
                <p:cNvPr id="118" name="정육면체 117">
                  <a:extLst>
                    <a:ext uri="{FF2B5EF4-FFF2-40B4-BE49-F238E27FC236}">
                      <a16:creationId xmlns:a16="http://schemas.microsoft.com/office/drawing/2014/main" id="{E8292079-F9BE-4C73-A1B5-DDEEE943E968}"/>
                    </a:ext>
                  </a:extLst>
                </p:cNvPr>
                <p:cNvSpPr/>
                <p:nvPr/>
              </p:nvSpPr>
              <p:spPr>
                <a:xfrm>
                  <a:off x="2172480" y="4504466"/>
                  <a:ext cx="6000747" cy="1784398"/>
                </a:xfrm>
                <a:prstGeom prst="cub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Docker</a:t>
                  </a:r>
                  <a:endParaRPr lang="ko-KR" altLang="en-US" dirty="0"/>
                </a:p>
              </p:txBody>
            </p:sp>
            <p:sp>
              <p:nvSpPr>
                <p:cNvPr id="121" name="정육면체 120">
                  <a:extLst>
                    <a:ext uri="{FF2B5EF4-FFF2-40B4-BE49-F238E27FC236}">
                      <a16:creationId xmlns:a16="http://schemas.microsoft.com/office/drawing/2014/main" id="{868AC794-1F3E-4D95-AA88-96177475B70A}"/>
                    </a:ext>
                  </a:extLst>
                </p:cNvPr>
                <p:cNvSpPr/>
                <p:nvPr/>
              </p:nvSpPr>
              <p:spPr>
                <a:xfrm>
                  <a:off x="2172478" y="2666761"/>
                  <a:ext cx="2829297" cy="2194620"/>
                </a:xfrm>
                <a:prstGeom prst="cube">
                  <a:avLst/>
                </a:prstGeom>
                <a:solidFill>
                  <a:schemeClr val="accent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Soft</a:t>
                  </a:r>
                </a:p>
                <a:p>
                  <a:pPr algn="ctr"/>
                  <a:r>
                    <a:rPr lang="en-US" altLang="ko-KR" dirty="0"/>
                    <a:t>ware</a:t>
                  </a:r>
                  <a:endParaRPr lang="ko-KR" altLang="en-US" dirty="0"/>
                </a:p>
              </p:txBody>
            </p:sp>
          </p:grpSp>
        </p:grpSp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0574F31A-3D6F-4096-A473-BAE7665C3CC3}"/>
                </a:ext>
              </a:extLst>
            </p:cNvPr>
            <p:cNvGrpSpPr/>
            <p:nvPr/>
          </p:nvGrpSpPr>
          <p:grpSpPr>
            <a:xfrm>
              <a:off x="9658717" y="4384540"/>
              <a:ext cx="2000252" cy="1767010"/>
              <a:chOff x="3555545" y="1030750"/>
              <a:chExt cx="6000750" cy="5049592"/>
            </a:xfrm>
          </p:grpSpPr>
          <p:sp>
            <p:nvSpPr>
              <p:cNvPr id="123" name="정육면체 122">
                <a:extLst>
                  <a:ext uri="{FF2B5EF4-FFF2-40B4-BE49-F238E27FC236}">
                    <a16:creationId xmlns:a16="http://schemas.microsoft.com/office/drawing/2014/main" id="{EAEB1285-EC92-4FB5-887F-951ED9E342BB}"/>
                  </a:ext>
                </a:extLst>
              </p:cNvPr>
              <p:cNvSpPr/>
              <p:nvPr/>
            </p:nvSpPr>
            <p:spPr>
              <a:xfrm>
                <a:off x="3555545" y="4295944"/>
                <a:ext cx="6000747" cy="1784398"/>
              </a:xfrm>
              <a:prstGeom prst="cube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컴퓨터 </a:t>
                </a:r>
                <a:r>
                  <a:rPr lang="en-US" altLang="ko-KR" dirty="0"/>
                  <a:t>B</a:t>
                </a:r>
                <a:endParaRPr lang="ko-KR" altLang="en-US" dirty="0"/>
              </a:p>
            </p:txBody>
          </p:sp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id="{A58F048E-60BF-4ED7-8D50-6242B9A809E9}"/>
                  </a:ext>
                </a:extLst>
              </p:cNvPr>
              <p:cNvGrpSpPr/>
              <p:nvPr/>
            </p:nvGrpSpPr>
            <p:grpSpPr>
              <a:xfrm>
                <a:off x="3555546" y="1030750"/>
                <a:ext cx="6000749" cy="3622105"/>
                <a:chOff x="2172478" y="2666759"/>
                <a:chExt cx="6000749" cy="3622105"/>
              </a:xfrm>
            </p:grpSpPr>
            <p:sp>
              <p:nvSpPr>
                <p:cNvPr id="125" name="정육면체 124">
                  <a:extLst>
                    <a:ext uri="{FF2B5EF4-FFF2-40B4-BE49-F238E27FC236}">
                      <a16:creationId xmlns:a16="http://schemas.microsoft.com/office/drawing/2014/main" id="{9DD8EFA9-9A9F-4895-A25B-881411CC6C08}"/>
                    </a:ext>
                  </a:extLst>
                </p:cNvPr>
                <p:cNvSpPr/>
                <p:nvPr/>
              </p:nvSpPr>
              <p:spPr>
                <a:xfrm>
                  <a:off x="2172480" y="4504466"/>
                  <a:ext cx="6000747" cy="1784398"/>
                </a:xfrm>
                <a:prstGeom prst="cub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Docker</a:t>
                  </a:r>
                  <a:endParaRPr lang="ko-KR" altLang="en-US" dirty="0"/>
                </a:p>
              </p:txBody>
            </p:sp>
            <p:sp>
              <p:nvSpPr>
                <p:cNvPr id="126" name="정육면체 125">
                  <a:extLst>
                    <a:ext uri="{FF2B5EF4-FFF2-40B4-BE49-F238E27FC236}">
                      <a16:creationId xmlns:a16="http://schemas.microsoft.com/office/drawing/2014/main" id="{5A8A1EAD-0861-46F2-B43E-4EC67341E4BF}"/>
                    </a:ext>
                  </a:extLst>
                </p:cNvPr>
                <p:cNvSpPr/>
                <p:nvPr/>
              </p:nvSpPr>
              <p:spPr>
                <a:xfrm>
                  <a:off x="2172478" y="2666759"/>
                  <a:ext cx="2829297" cy="2194619"/>
                </a:xfrm>
                <a:prstGeom prst="cube">
                  <a:avLst/>
                </a:prstGeom>
                <a:solidFill>
                  <a:schemeClr val="accent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Soft</a:t>
                  </a:r>
                </a:p>
                <a:p>
                  <a:pPr algn="ctr"/>
                  <a:r>
                    <a:rPr lang="en-US" altLang="ko-KR" dirty="0"/>
                    <a:t>ware</a:t>
                  </a:r>
                  <a:endParaRPr lang="ko-KR" altLang="en-US" dirty="0"/>
                </a:p>
              </p:txBody>
            </p:sp>
          </p:grpSp>
        </p:grpSp>
        <p:cxnSp>
          <p:nvCxnSpPr>
            <p:cNvPr id="128" name="직선 화살표 연결선 127">
              <a:extLst>
                <a:ext uri="{FF2B5EF4-FFF2-40B4-BE49-F238E27FC236}">
                  <a16:creationId xmlns:a16="http://schemas.microsoft.com/office/drawing/2014/main" id="{870EC115-9CB9-4767-835F-D062DB5A4E87}"/>
                </a:ext>
              </a:extLst>
            </p:cNvPr>
            <p:cNvCxnSpPr>
              <a:cxnSpLocks/>
            </p:cNvCxnSpPr>
            <p:nvPr/>
          </p:nvCxnSpPr>
          <p:spPr>
            <a:xfrm>
              <a:off x="8140823" y="4762247"/>
              <a:ext cx="151789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81ABA956-14B2-4F61-AD37-45E986639C53}"/>
              </a:ext>
            </a:extLst>
          </p:cNvPr>
          <p:cNvSpPr txBox="1"/>
          <p:nvPr/>
        </p:nvSpPr>
        <p:spPr>
          <a:xfrm>
            <a:off x="7381717" y="4213343"/>
            <a:ext cx="4799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컨테이너는 </a:t>
            </a:r>
            <a:r>
              <a:rPr lang="ko-KR" altLang="en-US" dirty="0" err="1"/>
              <a:t>도커</a:t>
            </a:r>
            <a:r>
              <a:rPr lang="ko-KR" altLang="en-US" dirty="0"/>
              <a:t> 엔진 간에 이동이 가능하다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2541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D3F98D-CD4D-4A56-854E-DFE9BC5E323A}"/>
              </a:ext>
            </a:extLst>
          </p:cNvPr>
          <p:cNvSpPr/>
          <p:nvPr/>
        </p:nvSpPr>
        <p:spPr>
          <a:xfrm>
            <a:off x="-2" y="-2"/>
            <a:ext cx="2000251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BF445-A611-4AC8-BFD9-70D0F57DE8F9}"/>
              </a:ext>
            </a:extLst>
          </p:cNvPr>
          <p:cNvSpPr/>
          <p:nvPr/>
        </p:nvSpPr>
        <p:spPr>
          <a:xfrm>
            <a:off x="90485" y="85724"/>
            <a:ext cx="1819275" cy="107632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18BF9F-E023-421A-A767-87F63957BF67}"/>
              </a:ext>
            </a:extLst>
          </p:cNvPr>
          <p:cNvSpPr/>
          <p:nvPr/>
        </p:nvSpPr>
        <p:spPr>
          <a:xfrm>
            <a:off x="90482" y="85724"/>
            <a:ext cx="1819275" cy="10763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46DB353-36E7-4857-9711-B1BE4A922142}"/>
              </a:ext>
            </a:extLst>
          </p:cNvPr>
          <p:cNvCxnSpPr/>
          <p:nvPr/>
        </p:nvCxnSpPr>
        <p:spPr>
          <a:xfrm>
            <a:off x="2000249" y="895348"/>
            <a:ext cx="10191751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A7A360A-477A-4B2A-8E83-5662C012AC40}"/>
              </a:ext>
            </a:extLst>
          </p:cNvPr>
          <p:cNvSpPr txBox="1"/>
          <p:nvPr/>
        </p:nvSpPr>
        <p:spPr>
          <a:xfrm>
            <a:off x="2000244" y="85724"/>
            <a:ext cx="10191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타 </a:t>
            </a:r>
            <a:r>
              <a:rPr lang="en-US" altLang="ko-KR" sz="4000" dirty="0"/>
              <a:t>OS Docker </a:t>
            </a:r>
            <a:r>
              <a:rPr lang="ko-KR" altLang="en-US" sz="4000" dirty="0"/>
              <a:t>동작 원리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5C39A0-59D8-45AB-9C26-70A178B25C43}"/>
              </a:ext>
            </a:extLst>
          </p:cNvPr>
          <p:cNvSpPr txBox="1"/>
          <p:nvPr/>
        </p:nvSpPr>
        <p:spPr>
          <a:xfrm>
            <a:off x="2899689" y="1846743"/>
            <a:ext cx="3126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윈도우 데스크톱 </a:t>
            </a:r>
            <a:r>
              <a:rPr lang="en-US" altLang="ko-KR" dirty="0"/>
              <a:t>WSL </a:t>
            </a:r>
            <a:r>
              <a:rPr lang="ko-KR" altLang="en-US" dirty="0"/>
              <a:t>방식 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F602548-F2ED-4EDC-8858-E1D5E1D89E9F}"/>
              </a:ext>
            </a:extLst>
          </p:cNvPr>
          <p:cNvGrpSpPr/>
          <p:nvPr/>
        </p:nvGrpSpPr>
        <p:grpSpPr>
          <a:xfrm>
            <a:off x="7511022" y="2619428"/>
            <a:ext cx="4281956" cy="2390995"/>
            <a:chOff x="6770743" y="1630583"/>
            <a:chExt cx="4539408" cy="3483928"/>
          </a:xfrm>
        </p:grpSpPr>
        <p:sp>
          <p:nvSpPr>
            <p:cNvPr id="48" name="정육면체 47">
              <a:extLst>
                <a:ext uri="{FF2B5EF4-FFF2-40B4-BE49-F238E27FC236}">
                  <a16:creationId xmlns:a16="http://schemas.microsoft.com/office/drawing/2014/main" id="{DF6825BF-8C77-45EA-AADD-99261426C43F}"/>
                </a:ext>
              </a:extLst>
            </p:cNvPr>
            <p:cNvSpPr/>
            <p:nvPr/>
          </p:nvSpPr>
          <p:spPr>
            <a:xfrm>
              <a:off x="6770743" y="4089811"/>
              <a:ext cx="4539408" cy="1024700"/>
            </a:xfrm>
            <a:prstGeom prst="cub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Host OS</a:t>
              </a:r>
              <a:endParaRPr lang="ko-KR" altLang="en-US" dirty="0"/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E291D11-C817-4C12-803A-14FD1093EA1B}"/>
                </a:ext>
              </a:extLst>
            </p:cNvPr>
            <p:cNvGrpSpPr/>
            <p:nvPr/>
          </p:nvGrpSpPr>
          <p:grpSpPr>
            <a:xfrm>
              <a:off x="6770745" y="1630583"/>
              <a:ext cx="3724141" cy="2664185"/>
              <a:chOff x="3555545" y="1440970"/>
              <a:chExt cx="6000753" cy="4639372"/>
            </a:xfrm>
          </p:grpSpPr>
          <p:sp>
            <p:nvSpPr>
              <p:cNvPr id="39" name="정육면체 38">
                <a:extLst>
                  <a:ext uri="{FF2B5EF4-FFF2-40B4-BE49-F238E27FC236}">
                    <a16:creationId xmlns:a16="http://schemas.microsoft.com/office/drawing/2014/main" id="{84F49AA9-2262-4EF0-B257-EB5C283E1D31}"/>
                  </a:ext>
                </a:extLst>
              </p:cNvPr>
              <p:cNvSpPr/>
              <p:nvPr/>
            </p:nvSpPr>
            <p:spPr>
              <a:xfrm>
                <a:off x="3555545" y="4295944"/>
                <a:ext cx="6000747" cy="1784398"/>
              </a:xfrm>
              <a:prstGeom prst="cube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VM Ware / </a:t>
                </a:r>
                <a:r>
                  <a:rPr lang="en-US" altLang="ko-KR" dirty="0" err="1"/>
                  <a:t>Vertual</a:t>
                </a:r>
                <a:r>
                  <a:rPr lang="en-US" altLang="ko-KR" dirty="0"/>
                  <a:t> Box</a:t>
                </a:r>
                <a:endParaRPr lang="ko-KR" altLang="en-US" dirty="0"/>
              </a:p>
            </p:txBody>
          </p:sp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2E95004F-651A-4E35-B740-135BA25D69F8}"/>
                  </a:ext>
                </a:extLst>
              </p:cNvPr>
              <p:cNvGrpSpPr/>
              <p:nvPr/>
            </p:nvGrpSpPr>
            <p:grpSpPr>
              <a:xfrm>
                <a:off x="3555548" y="1440970"/>
                <a:ext cx="6000750" cy="3211885"/>
                <a:chOff x="2172480" y="3076979"/>
                <a:chExt cx="6000750" cy="3211885"/>
              </a:xfrm>
            </p:grpSpPr>
            <p:sp>
              <p:nvSpPr>
                <p:cNvPr id="44" name="정육면체 43">
                  <a:extLst>
                    <a:ext uri="{FF2B5EF4-FFF2-40B4-BE49-F238E27FC236}">
                      <a16:creationId xmlns:a16="http://schemas.microsoft.com/office/drawing/2014/main" id="{971201F1-936A-4A05-887B-E0CFFCFFB0E3}"/>
                    </a:ext>
                  </a:extLst>
                </p:cNvPr>
                <p:cNvSpPr/>
                <p:nvPr/>
              </p:nvSpPr>
              <p:spPr>
                <a:xfrm>
                  <a:off x="2172480" y="4504466"/>
                  <a:ext cx="6000747" cy="1784398"/>
                </a:xfrm>
                <a:prstGeom prst="cub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Docker</a:t>
                  </a:r>
                  <a:endParaRPr lang="ko-KR" altLang="en-US" dirty="0"/>
                </a:p>
              </p:txBody>
            </p:sp>
            <p:sp>
              <p:nvSpPr>
                <p:cNvPr id="45" name="정육면체 44">
                  <a:extLst>
                    <a:ext uri="{FF2B5EF4-FFF2-40B4-BE49-F238E27FC236}">
                      <a16:creationId xmlns:a16="http://schemas.microsoft.com/office/drawing/2014/main" id="{CD1AB143-D53D-456B-9C6F-D82ADBE2D03C}"/>
                    </a:ext>
                  </a:extLst>
                </p:cNvPr>
                <p:cNvSpPr/>
                <p:nvPr/>
              </p:nvSpPr>
              <p:spPr>
                <a:xfrm>
                  <a:off x="2172480" y="3076979"/>
                  <a:ext cx="2000251" cy="1784398"/>
                </a:xfrm>
                <a:prstGeom prst="cube">
                  <a:avLst/>
                </a:prstGeom>
                <a:solidFill>
                  <a:schemeClr val="accent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/>
                    <a:t>MySQL</a:t>
                  </a:r>
                  <a:endParaRPr lang="ko-KR" altLang="en-US" sz="1200" dirty="0"/>
                </a:p>
              </p:txBody>
            </p:sp>
            <p:sp>
              <p:nvSpPr>
                <p:cNvPr id="46" name="정육면체 45">
                  <a:extLst>
                    <a:ext uri="{FF2B5EF4-FFF2-40B4-BE49-F238E27FC236}">
                      <a16:creationId xmlns:a16="http://schemas.microsoft.com/office/drawing/2014/main" id="{2A67EC59-424E-4D23-9CD8-864B86C30BF0}"/>
                    </a:ext>
                  </a:extLst>
                </p:cNvPr>
                <p:cNvSpPr/>
                <p:nvPr/>
              </p:nvSpPr>
              <p:spPr>
                <a:xfrm>
                  <a:off x="4172730" y="3076979"/>
                  <a:ext cx="2000251" cy="1784398"/>
                </a:xfrm>
                <a:prstGeom prst="cube">
                  <a:avLst/>
                </a:prstGeom>
                <a:solidFill>
                  <a:schemeClr val="accent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/>
                    <a:t>Apache</a:t>
                  </a:r>
                  <a:endParaRPr lang="ko-KR" altLang="en-US" sz="1200" dirty="0"/>
                </a:p>
              </p:txBody>
            </p:sp>
            <p:sp>
              <p:nvSpPr>
                <p:cNvPr id="47" name="정육면체 46">
                  <a:extLst>
                    <a:ext uri="{FF2B5EF4-FFF2-40B4-BE49-F238E27FC236}">
                      <a16:creationId xmlns:a16="http://schemas.microsoft.com/office/drawing/2014/main" id="{456C1B0B-1035-460C-9771-7FCBE5690A5D}"/>
                    </a:ext>
                  </a:extLst>
                </p:cNvPr>
                <p:cNvSpPr/>
                <p:nvPr/>
              </p:nvSpPr>
              <p:spPr>
                <a:xfrm>
                  <a:off x="6172979" y="3076979"/>
                  <a:ext cx="2000251" cy="1784398"/>
                </a:xfrm>
                <a:prstGeom prst="cube">
                  <a:avLst/>
                </a:prstGeom>
                <a:solidFill>
                  <a:schemeClr val="accent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/>
                    <a:t>Soft</a:t>
                  </a:r>
                </a:p>
                <a:p>
                  <a:pPr algn="ctr"/>
                  <a:r>
                    <a:rPr lang="en-US" altLang="ko-KR" sz="1200" dirty="0"/>
                    <a:t>ware</a:t>
                  </a:r>
                  <a:endParaRPr lang="ko-KR" altLang="en-US" sz="1200" dirty="0"/>
                </a:p>
              </p:txBody>
            </p:sp>
          </p:grp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F64F30E5-04D5-4D9E-8959-7205E5017E34}"/>
              </a:ext>
            </a:extLst>
          </p:cNvPr>
          <p:cNvSpPr txBox="1"/>
          <p:nvPr/>
        </p:nvSpPr>
        <p:spPr>
          <a:xfrm>
            <a:off x="8744979" y="210950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가상환경</a:t>
            </a:r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01B6E94-98E8-47BA-9AAB-C55C388A5ECF}"/>
              </a:ext>
            </a:extLst>
          </p:cNvPr>
          <p:cNvGrpSpPr/>
          <p:nvPr/>
        </p:nvGrpSpPr>
        <p:grpSpPr>
          <a:xfrm>
            <a:off x="2557531" y="2368254"/>
            <a:ext cx="3995171" cy="2697948"/>
            <a:chOff x="2100833" y="1957324"/>
            <a:chExt cx="3995171" cy="2697948"/>
          </a:xfrm>
        </p:grpSpPr>
        <p:sp>
          <p:nvSpPr>
            <p:cNvPr id="50" name="정육면체 49">
              <a:extLst>
                <a:ext uri="{FF2B5EF4-FFF2-40B4-BE49-F238E27FC236}">
                  <a16:creationId xmlns:a16="http://schemas.microsoft.com/office/drawing/2014/main" id="{C5C711CB-E326-4C6E-84DB-E9830EDFA52B}"/>
                </a:ext>
              </a:extLst>
            </p:cNvPr>
            <p:cNvSpPr/>
            <p:nvPr/>
          </p:nvSpPr>
          <p:spPr>
            <a:xfrm>
              <a:off x="2100833" y="3856081"/>
              <a:ext cx="3306813" cy="791166"/>
            </a:xfrm>
            <a:prstGeom prst="cub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Hyper-V</a:t>
              </a:r>
              <a:endParaRPr lang="ko-KR" altLang="en-US" dirty="0"/>
            </a:p>
          </p:txBody>
        </p:sp>
        <p:sp>
          <p:nvSpPr>
            <p:cNvPr id="41" name="정육면체 40">
              <a:extLst>
                <a:ext uri="{FF2B5EF4-FFF2-40B4-BE49-F238E27FC236}">
                  <a16:creationId xmlns:a16="http://schemas.microsoft.com/office/drawing/2014/main" id="{9438F409-907C-4BAD-A707-B37AE5F60122}"/>
                </a:ext>
              </a:extLst>
            </p:cNvPr>
            <p:cNvSpPr/>
            <p:nvPr/>
          </p:nvSpPr>
          <p:spPr>
            <a:xfrm>
              <a:off x="2100836" y="3223163"/>
              <a:ext cx="2728935" cy="791167"/>
            </a:xfrm>
            <a:prstGeom prst="cube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Moby-VM</a:t>
              </a:r>
              <a:endParaRPr lang="ko-KR" altLang="en-US" dirty="0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4C89499C-891D-4297-B0D3-016F5688F399}"/>
                </a:ext>
              </a:extLst>
            </p:cNvPr>
            <p:cNvGrpSpPr/>
            <p:nvPr/>
          </p:nvGrpSpPr>
          <p:grpSpPr>
            <a:xfrm>
              <a:off x="4712356" y="3198621"/>
              <a:ext cx="1383648" cy="1456651"/>
              <a:chOff x="5987323" y="4046301"/>
              <a:chExt cx="1624916" cy="1147606"/>
            </a:xfrm>
          </p:grpSpPr>
          <p:sp>
            <p:nvSpPr>
              <p:cNvPr id="59" name="정육면체 58">
                <a:extLst>
                  <a:ext uri="{FF2B5EF4-FFF2-40B4-BE49-F238E27FC236}">
                    <a16:creationId xmlns:a16="http://schemas.microsoft.com/office/drawing/2014/main" id="{3EA30B16-2156-4239-A540-1832898962F2}"/>
                  </a:ext>
                </a:extLst>
              </p:cNvPr>
              <p:cNvSpPr/>
              <p:nvPr/>
            </p:nvSpPr>
            <p:spPr>
              <a:xfrm>
                <a:off x="6653080" y="4490662"/>
                <a:ext cx="959158" cy="703245"/>
              </a:xfrm>
              <a:prstGeom prst="cub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정육면체 57">
                <a:extLst>
                  <a:ext uri="{FF2B5EF4-FFF2-40B4-BE49-F238E27FC236}">
                    <a16:creationId xmlns:a16="http://schemas.microsoft.com/office/drawing/2014/main" id="{DA50BB37-0D26-4CF8-BBF0-971F8ED95A83}"/>
                  </a:ext>
                </a:extLst>
              </p:cNvPr>
              <p:cNvSpPr/>
              <p:nvPr/>
            </p:nvSpPr>
            <p:spPr>
              <a:xfrm>
                <a:off x="5987323" y="4046301"/>
                <a:ext cx="1624916" cy="623313"/>
              </a:xfrm>
              <a:prstGeom prst="cub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/>
                  <a:t>WindowOS</a:t>
                </a:r>
                <a:endParaRPr lang="ko-KR" altLang="en-US" dirty="0"/>
              </a:p>
            </p:txBody>
          </p:sp>
        </p:grp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9D64605A-BB24-4870-99F7-75B478D565F0}"/>
                </a:ext>
              </a:extLst>
            </p:cNvPr>
            <p:cNvGrpSpPr/>
            <p:nvPr/>
          </p:nvGrpSpPr>
          <p:grpSpPr>
            <a:xfrm>
              <a:off x="2100833" y="1957324"/>
              <a:ext cx="2728938" cy="1424086"/>
              <a:chOff x="2184403" y="1504730"/>
              <a:chExt cx="6000751" cy="3211886"/>
            </a:xfrm>
          </p:grpSpPr>
          <p:sp>
            <p:nvSpPr>
              <p:cNvPr id="54" name="정육면체 53">
                <a:extLst>
                  <a:ext uri="{FF2B5EF4-FFF2-40B4-BE49-F238E27FC236}">
                    <a16:creationId xmlns:a16="http://schemas.microsoft.com/office/drawing/2014/main" id="{B4D4A077-E252-4F7E-9C93-A19722974ED1}"/>
                  </a:ext>
                </a:extLst>
              </p:cNvPr>
              <p:cNvSpPr/>
              <p:nvPr/>
            </p:nvSpPr>
            <p:spPr>
              <a:xfrm>
                <a:off x="2184403" y="2932219"/>
                <a:ext cx="6000747" cy="1784397"/>
              </a:xfrm>
              <a:prstGeom prst="cub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Docker</a:t>
                </a:r>
                <a:endParaRPr lang="ko-KR" altLang="en-US" dirty="0"/>
              </a:p>
            </p:txBody>
          </p:sp>
          <p:sp>
            <p:nvSpPr>
              <p:cNvPr id="55" name="정육면체 54">
                <a:extLst>
                  <a:ext uri="{FF2B5EF4-FFF2-40B4-BE49-F238E27FC236}">
                    <a16:creationId xmlns:a16="http://schemas.microsoft.com/office/drawing/2014/main" id="{BB3989A1-3496-4E0D-AC8D-C3850D367D42}"/>
                  </a:ext>
                </a:extLst>
              </p:cNvPr>
              <p:cNvSpPr/>
              <p:nvPr/>
            </p:nvSpPr>
            <p:spPr>
              <a:xfrm>
                <a:off x="2184403" y="1504730"/>
                <a:ext cx="2000253" cy="1784399"/>
              </a:xfrm>
              <a:prstGeom prst="cub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/>
                  <a:t>MySQL</a:t>
                </a:r>
                <a:endParaRPr lang="ko-KR" altLang="en-US" sz="1200" dirty="0"/>
              </a:p>
            </p:txBody>
          </p:sp>
          <p:sp>
            <p:nvSpPr>
              <p:cNvPr id="56" name="정육면체 55">
                <a:extLst>
                  <a:ext uri="{FF2B5EF4-FFF2-40B4-BE49-F238E27FC236}">
                    <a16:creationId xmlns:a16="http://schemas.microsoft.com/office/drawing/2014/main" id="{C2DC7B07-CA8D-4667-A785-8905E533C5B7}"/>
                  </a:ext>
                </a:extLst>
              </p:cNvPr>
              <p:cNvSpPr/>
              <p:nvPr/>
            </p:nvSpPr>
            <p:spPr>
              <a:xfrm>
                <a:off x="4184653" y="1504730"/>
                <a:ext cx="2000253" cy="1784400"/>
              </a:xfrm>
              <a:prstGeom prst="cub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/>
                  <a:t>Apache</a:t>
                </a:r>
                <a:endParaRPr lang="ko-KR" altLang="en-US" sz="1200" dirty="0"/>
              </a:p>
            </p:txBody>
          </p:sp>
          <p:sp>
            <p:nvSpPr>
              <p:cNvPr id="57" name="정육면체 56">
                <a:extLst>
                  <a:ext uri="{FF2B5EF4-FFF2-40B4-BE49-F238E27FC236}">
                    <a16:creationId xmlns:a16="http://schemas.microsoft.com/office/drawing/2014/main" id="{C9568390-B452-4462-8638-F4DB0032954A}"/>
                  </a:ext>
                </a:extLst>
              </p:cNvPr>
              <p:cNvSpPr/>
              <p:nvPr/>
            </p:nvSpPr>
            <p:spPr>
              <a:xfrm>
                <a:off x="6184901" y="1504730"/>
                <a:ext cx="2000253" cy="1784400"/>
              </a:xfrm>
              <a:prstGeom prst="cube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/>
                  <a:t>Soft</a:t>
                </a:r>
              </a:p>
              <a:p>
                <a:pPr algn="ctr"/>
                <a:r>
                  <a:rPr lang="en-US" altLang="ko-KR" sz="1200" dirty="0"/>
                  <a:t>ware</a:t>
                </a:r>
                <a:endParaRPr lang="ko-KR" altLang="en-US" sz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5313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</TotalTime>
  <Words>2296</Words>
  <Application>Microsoft Office PowerPoint</Application>
  <PresentationFormat>와이드스크린</PresentationFormat>
  <Paragraphs>464</Paragraphs>
  <Slides>57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57</vt:i4>
      </vt:variant>
    </vt:vector>
  </HeadingPairs>
  <TitlesOfParts>
    <vt:vector size="61" baseType="lpstr">
      <vt:lpstr>Söhne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MSI</dc:creator>
  <cp:lastModifiedBy>LeaTaeKyueng</cp:lastModifiedBy>
  <cp:revision>47</cp:revision>
  <dcterms:created xsi:type="dcterms:W3CDTF">2024-04-15T14:13:06Z</dcterms:created>
  <dcterms:modified xsi:type="dcterms:W3CDTF">2024-04-23T10:59:40Z</dcterms:modified>
</cp:coreProperties>
</file>

<file path=docProps/thumbnail.jpeg>
</file>